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30"/>
  </p:notesMasterIdLst>
  <p:sldIdLst>
    <p:sldId id="256" r:id="rId2"/>
    <p:sldId id="260" r:id="rId3"/>
    <p:sldId id="261" r:id="rId4"/>
    <p:sldId id="360" r:id="rId5"/>
    <p:sldId id="351" r:id="rId6"/>
    <p:sldId id="357" r:id="rId7"/>
    <p:sldId id="358" r:id="rId8"/>
    <p:sldId id="361" r:id="rId9"/>
    <p:sldId id="350" r:id="rId10"/>
    <p:sldId id="349" r:id="rId11"/>
    <p:sldId id="317" r:id="rId12"/>
    <p:sldId id="318" r:id="rId13"/>
    <p:sldId id="331" r:id="rId14"/>
    <p:sldId id="352" r:id="rId15"/>
    <p:sldId id="322" r:id="rId16"/>
    <p:sldId id="332" r:id="rId17"/>
    <p:sldId id="336" r:id="rId18"/>
    <p:sldId id="340" r:id="rId19"/>
    <p:sldId id="327" r:id="rId20"/>
    <p:sldId id="312" r:id="rId21"/>
    <p:sldId id="362" r:id="rId22"/>
    <p:sldId id="354" r:id="rId23"/>
    <p:sldId id="359" r:id="rId24"/>
    <p:sldId id="356" r:id="rId25"/>
    <p:sldId id="364" r:id="rId26"/>
    <p:sldId id="353" r:id="rId27"/>
    <p:sldId id="355" r:id="rId28"/>
    <p:sldId id="363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07" autoAdjust="0"/>
  </p:normalViewPr>
  <p:slideViewPr>
    <p:cSldViewPr>
      <p:cViewPr varScale="1">
        <p:scale>
          <a:sx n="64" d="100"/>
          <a:sy n="64" d="100"/>
        </p:scale>
        <p:origin x="-9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EC4FC-6B3A-4959-8CDE-E361AFAC49E7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691B6E-615E-4E17-B61B-A6C2616E417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91B6E-615E-4E17-B61B-A6C2616E4179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91B6E-615E-4E17-B61B-A6C2616E4179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91B6E-615E-4E17-B61B-A6C2616E4179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94928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332656"/>
            <a:ext cx="8424936" cy="5400600"/>
          </a:xfrm>
          <a:solidFill>
            <a:schemeClr val="tx2"/>
          </a:solidFill>
        </p:spPr>
        <p:txBody>
          <a:bodyPr vert="horz" anchor="ctr"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accent1"/>
                </a:solidFill>
                <a:latin typeface="Liberation Serif" pitchFamily="18" charset="0"/>
              </a:rPr>
              <a:t>Проведение экспертизы ценности  и отбор к уничтожению архивных документов государственных органов, не подлежащих хранению. Порядок передачи дел, документов, выделенных к уничтожению, на утилизацию</a:t>
            </a:r>
            <a:endParaRPr lang="ru-RU" sz="4000" b="1" dirty="0">
              <a:solidFill>
                <a:schemeClr val="accent1"/>
              </a:solidFill>
              <a:latin typeface="Liberation Serif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91880" y="6093296"/>
            <a:ext cx="28803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b="1" cap="all" dirty="0" smtClean="0">
                <a:solidFill>
                  <a:prstClr val="white"/>
                </a:solidFill>
                <a:latin typeface="Liberation Serif" pitchFamily="18" charset="0"/>
                <a:ea typeface="+mj-ea"/>
                <a:cs typeface="+mj-cs"/>
              </a:rPr>
              <a:t>Екатеринбург</a:t>
            </a:r>
            <a:br>
              <a:rPr lang="ru-RU" b="1" cap="all" dirty="0" smtClean="0">
                <a:solidFill>
                  <a:prstClr val="white"/>
                </a:solidFill>
                <a:latin typeface="Liberation Serif" pitchFamily="18" charset="0"/>
                <a:ea typeface="+mj-ea"/>
                <a:cs typeface="+mj-cs"/>
              </a:rPr>
            </a:br>
            <a:r>
              <a:rPr lang="ru-RU" b="1" cap="all" dirty="0" smtClean="0">
                <a:solidFill>
                  <a:prstClr val="white"/>
                </a:solidFill>
                <a:latin typeface="Liberation Serif" pitchFamily="18" charset="0"/>
                <a:ea typeface="+mj-ea"/>
                <a:cs typeface="+mj-cs"/>
              </a:rPr>
              <a:t>2024</a:t>
            </a:r>
            <a:endParaRPr lang="ru-RU" b="1" cap="all" dirty="0">
              <a:solidFill>
                <a:prstClr val="white"/>
              </a:solidFill>
              <a:latin typeface="Liberation Serif" pitchFamily="18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otch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64704"/>
            <a:ext cx="9144000" cy="5760640"/>
          </a:xfrm>
          <a:prstGeom prst="rect">
            <a:avLst/>
          </a:prstGeom>
        </p:spPr>
      </p:pic>
      <p:sp>
        <p:nvSpPr>
          <p:cNvPr id="19" name="Скругленный прямоугольник 18"/>
          <p:cNvSpPr/>
          <p:nvPr/>
        </p:nvSpPr>
        <p:spPr>
          <a:xfrm>
            <a:off x="251520" y="980728"/>
            <a:ext cx="6696744" cy="2304256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chemeClr val="bg1"/>
              </a:solidFill>
              <a:latin typeface="Liberation Serif" pitchFamily="18" charset="0"/>
            </a:endParaRPr>
          </a:p>
          <a:p>
            <a:pPr algn="ctr"/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</a:rPr>
              <a:t>Дела и документы включаются в акт                             о выделении к уничтожению документов,                    не подлежащих хранению, если предусмотренный для них срок хранения истек </a:t>
            </a:r>
            <a:r>
              <a:rPr lang="ru-RU" sz="2400" b="1" dirty="0" smtClean="0">
                <a:solidFill>
                  <a:schemeClr val="bg1"/>
                </a:solidFill>
                <a:latin typeface="Liberation Serif" pitchFamily="18" charset="0"/>
              </a:rPr>
              <a:t>к 1 января года, в котором составлен акт</a:t>
            </a:r>
          </a:p>
          <a:p>
            <a:pPr algn="ctr"/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547664" y="4365104"/>
            <a:ext cx="7344816" cy="201622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000" dirty="0" smtClean="0">
              <a:solidFill>
                <a:schemeClr val="bg1"/>
              </a:solidFill>
              <a:latin typeface="Liberation Serif" pitchFamily="18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Liberation Serif" pitchFamily="18" charset="0"/>
              </a:rPr>
              <a:t>Например</a:t>
            </a:r>
            <a:r>
              <a:rPr lang="en-US" sz="2400" dirty="0" smtClean="0">
                <a:solidFill>
                  <a:schemeClr val="bg1"/>
                </a:solidFill>
                <a:latin typeface="Liberation Serif" pitchFamily="18" charset="0"/>
              </a:rPr>
              <a:t>:</a:t>
            </a: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</a:rPr>
              <a:t> 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</a:rPr>
              <a:t>дела с 3-летним сроком хранения, законченные в делопроизводстве в 2019 году, могут быть включены в акт, составленный  не ранее 1 января 2023 года</a:t>
            </a:r>
          </a:p>
          <a:p>
            <a:pPr algn="ctr"/>
            <a:endParaRPr lang="ru-RU" dirty="0"/>
          </a:p>
        </p:txBody>
      </p:sp>
      <p:pic>
        <p:nvPicPr>
          <p:cNvPr id="21" name="Рисунок 20" descr="д6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9000" y="1484784"/>
            <a:ext cx="1905000" cy="2000250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179512" y="116632"/>
            <a:ext cx="8712968" cy="576064"/>
          </a:xfrm>
          <a:prstGeom prst="rect">
            <a:avLst/>
          </a:prstGeom>
          <a:solidFill>
            <a:schemeClr val="tx2"/>
          </a:solidFill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Правила хранения, 2023</a:t>
            </a:r>
            <a:endParaRPr kumimoji="0" lang="ru-RU" altLang="ru-RU" sz="2800" b="1" i="0" u="none" strike="noStrike" kern="1200" cap="all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Liberation Serif" pitchFamily="18" charset="0"/>
              <a:ea typeface="Liberation Serif" pitchFamily="18" charset="0"/>
              <a:cs typeface="Liberation Serif" pitchFamily="18" charset="0"/>
              <a:sym typeface="Libre Baskerville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otch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24744"/>
            <a:ext cx="9144000" cy="54006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124744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IV. Определение сроков хранения документов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7824" y="1268760"/>
            <a:ext cx="6156176" cy="5256584"/>
          </a:xfrm>
          <a:solidFill>
            <a:schemeClr val="tx2"/>
          </a:solidFill>
        </p:spPr>
        <p:txBody>
          <a:bodyPr>
            <a:normAutofit fontScale="92500" lnSpcReduction="20000"/>
          </a:bodyPr>
          <a:lstStyle/>
          <a:p>
            <a:pPr marL="493713" indent="-369888" algn="l"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en-US" alt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2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cs typeface="Times New Roman" pitchFamily="18" charset="0"/>
              <a:sym typeface="Libre Baskerville" charset="0"/>
            </a:endParaRPr>
          </a:p>
          <a:p>
            <a:pPr marL="360000" algn="l">
              <a:spcBef>
                <a:spcPts val="0"/>
              </a:spcBef>
              <a:spcAft>
                <a:spcPct val="0"/>
              </a:spcAft>
              <a:buClr>
                <a:srgbClr val="FFFFFF"/>
              </a:buClr>
            </a:pPr>
            <a:r>
              <a:rPr lang="ru-RU" altLang="ru-RU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Сроки хранения архивных документов независимо от места их хранения </a:t>
            </a:r>
            <a:r>
              <a:rPr lang="ru-RU" altLang="ru-RU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исчисляются с 1 января года, следующего за годом, в котором они были закончены делопроизводством</a:t>
            </a:r>
            <a:endParaRPr lang="ru-RU" altLang="ru-RU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cs typeface="Times New Roman" pitchFamily="18" charset="0"/>
              <a:sym typeface="Libre Baskerville" charset="0"/>
            </a:endParaRPr>
          </a:p>
          <a:p>
            <a:pPr marL="360000" algn="l">
              <a:spcBef>
                <a:spcPts val="0"/>
              </a:spcBef>
              <a:spcAft>
                <a:spcPct val="0"/>
              </a:spcAft>
              <a:buClr>
                <a:srgbClr val="FFFFFF"/>
              </a:buClr>
            </a:pPr>
            <a:endParaRPr lang="ru-RU" altLang="ru-RU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cs typeface="Times New Roman" pitchFamily="18" charset="0"/>
              <a:sym typeface="Libre Baskerville" charset="0"/>
            </a:endParaRPr>
          </a:p>
          <a:p>
            <a:pPr marL="360000" algn="l">
              <a:spcBef>
                <a:spcPts val="0"/>
              </a:spcBef>
              <a:spcAft>
                <a:spcPct val="0"/>
              </a:spcAft>
              <a:buClr>
                <a:srgbClr val="FFFFFF"/>
              </a:buClr>
            </a:pPr>
            <a:r>
              <a:rPr lang="ru-RU" altLang="ru-RU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Временные сроки хранения реестров, книг, журналов </a:t>
            </a:r>
            <a:r>
              <a:rPr lang="ru-RU" altLang="ru-RU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исчисляются с 1 января года, следующего за годом, в котором было завершено их ведение</a:t>
            </a:r>
          </a:p>
          <a:p>
            <a:pPr marL="360000" algn="l">
              <a:spcBef>
                <a:spcPts val="0"/>
              </a:spcBef>
              <a:spcAft>
                <a:spcPct val="0"/>
              </a:spcAft>
              <a:buClr>
                <a:srgbClr val="FFFFFF"/>
              </a:buClr>
            </a:pPr>
            <a:endParaRPr lang="ru-RU" altLang="ru-RU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cs typeface="Times New Roman" pitchFamily="18" charset="0"/>
              <a:sym typeface="Libre Baskerville" charset="0"/>
            </a:endParaRPr>
          </a:p>
          <a:p>
            <a:pPr marL="360000" algn="l">
              <a:spcBef>
                <a:spcPts val="0"/>
              </a:spcBef>
              <a:spcAft>
                <a:spcPct val="0"/>
              </a:spcAft>
              <a:buClr>
                <a:srgbClr val="FFFFFF"/>
              </a:buClr>
            </a:pPr>
            <a:r>
              <a:rPr lang="ru-RU" altLang="ru-RU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Сроки хранения документов не зависят   от вида носителя и ограничения доступа    к ним</a:t>
            </a:r>
          </a:p>
          <a:p>
            <a:pPr marL="493713" indent="-369888" algn="l"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800" dirty="0" smtClean="0">
              <a:sym typeface="Libre Baskerville" charset="0"/>
            </a:endParaRPr>
          </a:p>
          <a:p>
            <a:endParaRPr lang="ru-RU" dirty="0"/>
          </a:p>
        </p:txBody>
      </p:sp>
      <p:pic>
        <p:nvPicPr>
          <p:cNvPr id="6" name="Рисунок 5" descr="1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196752"/>
            <a:ext cx="2987824" cy="168173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otch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96752"/>
            <a:ext cx="9144000" cy="566124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6632"/>
            <a:ext cx="9144000" cy="1080120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IV. Определение сроков хранения документов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pic>
        <p:nvPicPr>
          <p:cNvPr id="8" name="Рисунок 7" descr="й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268760"/>
            <a:ext cx="1905000" cy="1905000"/>
          </a:xfrm>
          <a:prstGeom prst="rect">
            <a:avLst/>
          </a:prstGeom>
        </p:spPr>
      </p:pic>
      <p:pic>
        <p:nvPicPr>
          <p:cNvPr id="7" name="Рисунок 6" descr="к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2492896"/>
            <a:ext cx="3624064" cy="216024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1920" y="1196752"/>
            <a:ext cx="5292080" cy="3672408"/>
          </a:xfrm>
          <a:solidFill>
            <a:schemeClr val="tx2"/>
          </a:solidFill>
        </p:spPr>
        <p:txBody>
          <a:bodyPr>
            <a:normAutofit fontScale="25000" lnSpcReduction="20000"/>
          </a:bodyPr>
          <a:lstStyle/>
          <a:p>
            <a:pPr marL="493713" indent="-369888" algn="l"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en-US" alt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Char char="Ø"/>
            </a:pPr>
            <a:endParaRPr lang="ru-RU" altLang="ru-RU" sz="2000" dirty="0" smtClean="0">
              <a:solidFill>
                <a:schemeClr val="bg1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  <a:sym typeface="Libre Baskerville" charset="0"/>
            </a:endParaRPr>
          </a:p>
          <a:p>
            <a:pPr marL="360000" algn="l">
              <a:spcBef>
                <a:spcPts val="0"/>
              </a:spcBef>
              <a:spcAft>
                <a:spcPct val="0"/>
              </a:spcAft>
              <a:buClr>
                <a:srgbClr val="FFFFFF"/>
              </a:buClr>
            </a:pPr>
            <a:endParaRPr lang="ru-RU" altLang="ru-RU" sz="9600" dirty="0" smtClean="0">
              <a:solidFill>
                <a:schemeClr val="bg1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  <a:sym typeface="Libre Baskerville" charset="0"/>
            </a:endParaRPr>
          </a:p>
          <a:p>
            <a:pPr marL="360000" algn="l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</a:pPr>
            <a:r>
              <a:rPr lang="ru-RU" altLang="ru-RU" sz="9600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Сроки временного хранения документов, установленные Перечнем, должны соблюдаться всеми организациями независимо  от их организационно-правовых форм и форм собственности</a:t>
            </a:r>
          </a:p>
          <a:p>
            <a:pPr marL="360000" algn="l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</a:pPr>
            <a:endParaRPr lang="ru-RU" altLang="ru-RU" sz="4800" dirty="0" smtClean="0">
              <a:solidFill>
                <a:schemeClr val="bg1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  <a:sym typeface="Libre Baskerville" charset="0"/>
            </a:endParaRPr>
          </a:p>
          <a:p>
            <a:pPr marL="360000" algn="l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</a:pPr>
            <a:r>
              <a:rPr lang="ru-RU" altLang="ru-RU" sz="9600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После истечения сроков временного хранения документы подлежат уничтожению </a:t>
            </a:r>
          </a:p>
          <a:p>
            <a:pPr marL="493713" indent="-369888" algn="l">
              <a:spcAft>
                <a:spcPct val="0"/>
              </a:spcAft>
              <a:buClr>
                <a:srgbClr val="FFFFFF"/>
              </a:buClr>
            </a:pPr>
            <a:endParaRPr lang="ru-RU" altLang="ru-RU" sz="2800" dirty="0" smtClean="0">
              <a:sym typeface="Libre Baskerville" charset="0"/>
            </a:endParaRPr>
          </a:p>
          <a:p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067944" y="4797152"/>
            <a:ext cx="4896544" cy="1944216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 algn="ctr">
              <a:spcAft>
                <a:spcPct val="0"/>
              </a:spcAft>
              <a:buClr>
                <a:srgbClr val="FFFFFF"/>
              </a:buClr>
            </a:pPr>
            <a:r>
              <a:rPr lang="ru-RU" altLang="ru-RU" sz="2400" b="1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Нарушение требований о хранении  документов влечет за собой ответственность, предусмотренную законодательством РФ</a:t>
            </a:r>
          </a:p>
        </p:txBody>
      </p:sp>
      <p:sp>
        <p:nvSpPr>
          <p:cNvPr id="12" name="Пятиугольник 11"/>
          <p:cNvSpPr/>
          <p:nvPr/>
        </p:nvSpPr>
        <p:spPr>
          <a:xfrm>
            <a:off x="107504" y="4725144"/>
            <a:ext cx="4248472" cy="2016224"/>
          </a:xfrm>
          <a:prstGeom prst="homePlate">
            <a:avLst>
              <a:gd name="adj" fmla="val 36346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 algn="ctr">
              <a:lnSpc>
                <a:spcPct val="110000"/>
              </a:lnSpc>
              <a:spcAft>
                <a:spcPct val="0"/>
              </a:spcAft>
              <a:buClr>
                <a:srgbClr val="FFFFFF"/>
              </a:buClr>
            </a:pPr>
            <a:r>
              <a:rPr lang="ru-RU" altLang="ru-RU" sz="2400" b="1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Уничтожение документов до истечения сроков их временного хранения ЗАПРЕЩАЕТСЯ!!!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196752"/>
            <a:ext cx="8784976" cy="5328592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493713" indent="-369888" algn="l"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en-US" alt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0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ctr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en-US" altLang="ru-RU" sz="20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8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800" dirty="0" smtClean="0">
              <a:sym typeface="Libre Baskerville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280920" cy="864096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IV. Определение сроков хранения документов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3212976"/>
            <a:ext cx="8496944" cy="2304256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 - указанные документы, образовавшиеся в деятельности источников комплектования государственных и муниципальных архивов, включаются в состав Архивного фонда Российской Федерации и подлежат передаче на постоянное хранение в соответствующие архивы после истечения сроков их временного хранения в организациях</a:t>
            </a:r>
            <a:endParaRPr lang="ru-RU" sz="2400" dirty="0">
              <a:latin typeface="Liberation Serif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3491880" y="2564904"/>
            <a:ext cx="2232248" cy="648072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691680" y="1340768"/>
            <a:ext cx="5725144" cy="12241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93713" indent="-369888" algn="ctr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</a:pPr>
            <a:r>
              <a:rPr lang="ru-RU" altLang="ru-RU" sz="36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Срок хранения </a:t>
            </a:r>
          </a:p>
          <a:p>
            <a:pPr marL="493713" indent="-369888" algn="ctr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</a:pPr>
            <a:r>
              <a:rPr lang="ru-RU" altLang="ru-RU" sz="36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«Постоянно»</a:t>
            </a:r>
            <a:endParaRPr lang="ru-RU" sz="3600" b="1" dirty="0" smtClean="0">
              <a:latin typeface="Liberation Serif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5733256"/>
            <a:ext cx="8784976" cy="11079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493713" indent="-369888">
              <a:lnSpc>
                <a:spcPct val="110000"/>
              </a:lnSpc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r>
              <a:rPr lang="ru-RU" altLang="ru-RU" sz="20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Для документов органов государственной власти, иных государственных органов субъектов Российской Федерации  и организаций субъектов Российской Федерации – </a:t>
            </a:r>
            <a:r>
              <a:rPr lang="ru-RU" altLang="ru-RU" sz="20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10 лет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484784"/>
            <a:ext cx="8640960" cy="5040560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493713" indent="-369888" algn="l"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en-US" alt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0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ctr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en-US" altLang="ru-RU" sz="20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8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800" dirty="0" smtClean="0">
              <a:sym typeface="Libre Baskerville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280920" cy="1080120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IV. Определение сроков хранения документов</a:t>
            </a:r>
            <a:endParaRPr lang="ru-RU" sz="4000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3573016"/>
            <a:ext cx="7560840" cy="1944216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 - указанные документы хранятся в организации до </a:t>
            </a:r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ее </a:t>
            </a:r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ликвидации, независимо </a:t>
            </a:r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            от </a:t>
            </a:r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того, выступает или не выступает эта организация источником комплектования государственного или муниципального архива</a:t>
            </a:r>
            <a:endParaRPr lang="ru-RU" sz="2400" dirty="0">
              <a:latin typeface="Liberation Serif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3491880" y="2852936"/>
            <a:ext cx="2232248" cy="79208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1628800"/>
            <a:ext cx="5725144" cy="12241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93713" indent="-369888" algn="ctr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</a:pPr>
            <a:r>
              <a:rPr lang="ru-RU" altLang="ru-RU" sz="28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   Срок хранения </a:t>
            </a:r>
          </a:p>
          <a:p>
            <a:pPr marL="493713" indent="-369888" algn="ctr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</a:pPr>
            <a:r>
              <a:rPr lang="ru-RU" altLang="ru-RU" sz="28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«До ликвидации организации»</a:t>
            </a:r>
            <a:endParaRPr lang="ru-RU" sz="2800" b="1" dirty="0" smtClean="0">
              <a:latin typeface="Liberation Serif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424936" cy="1080120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IV. Определение сроков хранения документов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484784"/>
            <a:ext cx="8640960" cy="5040560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493713" indent="-369888" algn="l"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en-US" alt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0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ctr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en-US" altLang="ru-RU" sz="20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8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800" dirty="0" smtClean="0">
              <a:sym typeface="Libre Baskerville" charset="0"/>
            </a:endParaRP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3717032"/>
            <a:ext cx="7560840" cy="2016224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20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 </a:t>
            </a:r>
            <a:r>
              <a:rPr lang="ru-RU" alt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организация сама определяет срок хранения указанных документов, однако этот срок не может быть менее одного года</a:t>
            </a:r>
            <a:r>
              <a:rPr lang="en-US" alt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 </a:t>
            </a:r>
            <a:r>
              <a:rPr lang="en-US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(</a:t>
            </a:r>
            <a:r>
              <a:rPr lang="ru-RU" alt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проекты локальных нормативных актов организации, документы,</a:t>
            </a:r>
            <a:r>
              <a:rPr lang="en-US" alt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 </a:t>
            </a:r>
            <a:r>
              <a:rPr lang="ru-RU" alt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присланные для сведения, копии документов</a:t>
            </a:r>
            <a:r>
              <a:rPr lang="en-US" alt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)</a:t>
            </a:r>
            <a:endParaRPr lang="ru-RU" sz="2200" dirty="0">
              <a:latin typeface="Liberation Serif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3491880" y="2780928"/>
            <a:ext cx="2232248" cy="936104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1628800"/>
            <a:ext cx="5725144" cy="12241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93713" indent="-369888" algn="ctr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</a:pPr>
            <a:r>
              <a:rPr lang="ru-RU" altLang="ru-RU" sz="28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   </a:t>
            </a:r>
            <a:r>
              <a:rPr lang="ru-RU" altLang="ru-RU" sz="28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Срок хранения                         «До минования надобности»</a:t>
            </a:r>
            <a:endParaRPr lang="ru-RU" sz="2800" b="1" dirty="0" smtClean="0">
              <a:latin typeface="Liberation Serif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2"/>
          <p:cNvSpPr txBox="1">
            <a:spLocks/>
          </p:cNvSpPr>
          <p:nvPr/>
        </p:nvSpPr>
        <p:spPr>
          <a:xfrm>
            <a:off x="107504" y="1412776"/>
            <a:ext cx="8937376" cy="5264968"/>
          </a:xfrm>
          <a:prstGeom prst="rect">
            <a:avLst/>
          </a:prstGeom>
          <a:solidFill>
            <a:schemeClr val="tx2"/>
          </a:solidFill>
        </p:spPr>
        <p:txBody>
          <a:bodyPr vert="horz" anchor="ctr">
            <a:normAutofit/>
          </a:bodyPr>
          <a:lstStyle/>
          <a:p>
            <a:pPr marL="493713" marR="0" lvl="0" indent="-369888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en-US" altLang="ru-RU" sz="20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en-US" alt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0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  <a:sym typeface="Libre Baskerville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260648"/>
            <a:ext cx="8856984" cy="1080120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IV. Определение сроков хранения документов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3645024"/>
            <a:ext cx="7560840" cy="1944216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Применяется к копиям нормативных документов, которые присылаются в организацию для использования в работе, и означает, что данные документы хранятся до их отмены и замены новыми</a:t>
            </a:r>
            <a:endParaRPr lang="ru-RU" sz="2400" dirty="0">
              <a:latin typeface="Liberation Serif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3491880" y="2780928"/>
            <a:ext cx="2232248" cy="864096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1628800"/>
            <a:ext cx="5725144" cy="12241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93713" indent="-369888" algn="ctr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</a:pPr>
            <a:r>
              <a:rPr lang="ru-RU" altLang="ru-RU" sz="28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 Срок хранения </a:t>
            </a:r>
          </a:p>
          <a:p>
            <a:pPr marL="493713" indent="-369888" algn="ctr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</a:pPr>
            <a:r>
              <a:rPr lang="ru-RU" altLang="ru-RU" sz="28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«До замены новыми»</a:t>
            </a:r>
            <a:endParaRPr lang="ru-RU" sz="2800" b="1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дзаголовок 2"/>
          <p:cNvSpPr txBox="1">
            <a:spLocks/>
          </p:cNvSpPr>
          <p:nvPr/>
        </p:nvSpPr>
        <p:spPr>
          <a:xfrm>
            <a:off x="107504" y="1268760"/>
            <a:ext cx="8937376" cy="5408984"/>
          </a:xfrm>
          <a:prstGeom prst="rect">
            <a:avLst/>
          </a:prstGeom>
          <a:solidFill>
            <a:schemeClr val="tx2"/>
          </a:solidFill>
        </p:spPr>
        <p:txBody>
          <a:bodyPr vert="horz" anchor="ctr">
            <a:normAutofit/>
          </a:bodyPr>
          <a:lstStyle/>
          <a:p>
            <a:pPr marL="493713" marR="0" lvl="0" indent="-369888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en-US" altLang="ru-RU" sz="20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en-US" alt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0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  <a:sym typeface="Libre Baskerville" charset="0"/>
            </a:endParaRPr>
          </a:p>
          <a:p>
            <a:pPr marL="493713" marR="0" lvl="0" indent="-369888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FFFFFF"/>
              </a:buClr>
              <a:buSzPct val="60000"/>
              <a:buFont typeface="Libre Baskerville" charset="0"/>
              <a:buChar char="▣"/>
              <a:tabLst/>
              <a:defRPr/>
            </a:pPr>
            <a:endParaRPr kumimoji="0" lang="ru-RU" altLang="ru-RU" sz="2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  <a:sym typeface="Libre Baskerville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8856984" cy="1080120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IV. Определение сроков хранения документов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852936"/>
            <a:ext cx="9144000" cy="2160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Aft>
                <a:spcPct val="0"/>
              </a:spcAft>
              <a:buClr>
                <a:srgbClr val="FFFFFF"/>
              </a:buClr>
            </a:pPr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срок хранения документов по личному составу, законченных делопроизводством </a:t>
            </a:r>
            <a:r>
              <a:rPr lang="ru-RU" altLang="ru-RU" sz="24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до 1 января 2003 года</a:t>
            </a:r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, составляет </a:t>
            </a:r>
            <a:r>
              <a:rPr lang="ru-RU" altLang="ru-RU" sz="24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75 лет</a:t>
            </a:r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;</a:t>
            </a:r>
          </a:p>
          <a:p>
            <a:pPr marL="180000"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12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cs typeface="Times New Roman" pitchFamily="18" charset="0"/>
              <a:sym typeface="Libre Baskerville" charset="0"/>
            </a:endParaRPr>
          </a:p>
          <a:p>
            <a:pPr marL="180000">
              <a:spcAft>
                <a:spcPct val="0"/>
              </a:spcAft>
              <a:buClr>
                <a:srgbClr val="FFFFFF"/>
              </a:buClr>
            </a:pPr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срок хранения документов по личному составу, законченных делопроизводством, </a:t>
            </a:r>
            <a:r>
              <a:rPr lang="ru-RU" altLang="ru-RU" sz="24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после 1 января 2003  года</a:t>
            </a:r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, составляет </a:t>
            </a:r>
            <a:r>
              <a:rPr lang="ru-RU" altLang="ru-RU" sz="24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50 лет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3491880" y="2420888"/>
            <a:ext cx="2232248" cy="43204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763688" y="1340768"/>
            <a:ext cx="5725144" cy="10801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93713" indent="-369888" algn="ctr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</a:pPr>
            <a:r>
              <a:rPr lang="ru-RU" altLang="ru-RU" sz="28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 Срок хранения </a:t>
            </a:r>
          </a:p>
          <a:p>
            <a:pPr marL="493713" indent="-369888" algn="ctr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</a:pPr>
            <a:r>
              <a:rPr lang="ru-RU" altLang="ru-RU" sz="28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50/75 лет</a:t>
            </a:r>
            <a:endParaRPr lang="ru-RU" sz="2800" b="1" dirty="0" smtClean="0">
              <a:latin typeface="Liberation Serif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5301208"/>
            <a:ext cx="9144000" cy="1556792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93713" indent="-369888">
              <a:spcAft>
                <a:spcPct val="0"/>
              </a:spcAft>
              <a:buClr>
                <a:srgbClr val="FFFFFF"/>
              </a:buClr>
            </a:pPr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  <a:sym typeface="Libre Baskerville" charset="0"/>
              </a:rPr>
              <a:t>     </a:t>
            </a:r>
            <a:r>
              <a:rPr lang="ru-RU" altLang="ru-RU" sz="20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по истечении данных сроков хранения документы по личному составу, образовавшиеся в процессе деятельности источников комплектования государственных и муниципальных архивов, подлежат </a:t>
            </a:r>
            <a:r>
              <a:rPr lang="ru-RU" altLang="ru-RU" sz="20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экспертизе ценности</a:t>
            </a:r>
          </a:p>
        </p:txBody>
      </p:sp>
      <p:sp>
        <p:nvSpPr>
          <p:cNvPr id="9" name="Стрелка вниз 8"/>
          <p:cNvSpPr/>
          <p:nvPr/>
        </p:nvSpPr>
        <p:spPr>
          <a:xfrm>
            <a:off x="3491880" y="4941168"/>
            <a:ext cx="2232248" cy="43204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otch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340768"/>
            <a:ext cx="8964488" cy="532859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568952" cy="1080120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IV. Определение сроков хранения документов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16016" y="1484784"/>
            <a:ext cx="4248472" cy="345638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Aft>
                <a:spcPct val="0"/>
              </a:spcAft>
              <a:buClr>
                <a:srgbClr val="FFFFFF"/>
              </a:buClr>
            </a:pPr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к срокам хранения отдельных видов документов, означает, что указанные документы или часть указанных документов могут быть отобраны на постоянное хранение по результатам экспертизы их ценности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628800"/>
            <a:ext cx="3312368" cy="18002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93713" indent="-369888" algn="ctr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</a:pPr>
            <a:r>
              <a:rPr lang="ru-RU" altLang="ru-RU" sz="32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Отметка «ЭПК</a:t>
            </a:r>
            <a:r>
              <a:rPr lang="ru-RU" altLang="ru-RU" sz="28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»</a:t>
            </a:r>
            <a:endParaRPr lang="ru-RU" sz="2800" b="1" dirty="0" smtClean="0">
              <a:latin typeface="Liberation Serif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3635896" y="1484784"/>
            <a:ext cx="1080120" cy="151216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4077072"/>
            <a:ext cx="4176464" cy="237626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 algn="ctr">
              <a:spcAft>
                <a:spcPct val="0"/>
              </a:spcAft>
              <a:buClr>
                <a:srgbClr val="FFFFFF"/>
              </a:buClr>
            </a:pPr>
            <a:r>
              <a:rPr lang="ru-RU" altLang="ru-RU" sz="24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Снижение сроков хранения, установленных Перечнем, запрещается</a:t>
            </a:r>
            <a:r>
              <a:rPr lang="en-US" altLang="ru-RU" sz="24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!!!</a:t>
            </a:r>
            <a:endParaRPr lang="ru-RU" altLang="ru-RU" sz="2400" b="1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  <a:sym typeface="Libre Baskerville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otch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340768"/>
            <a:ext cx="9144000" cy="511256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8640960" cy="1080120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IV. Определение сроков хранения документов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pic>
        <p:nvPicPr>
          <p:cNvPr id="6" name="Рисунок 5" descr="д6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1772816"/>
            <a:ext cx="2520279" cy="1743075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3059832" y="1412776"/>
            <a:ext cx="5976664" cy="2088232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buFont typeface="Wingdings" pitchFamily="2" charset="2"/>
              <a:buChar char="Ø"/>
            </a:pPr>
            <a:r>
              <a:rPr lang="ru-RU" altLang="ru-RU" sz="24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  <a:sym typeface="Libre Baskerville" charset="0"/>
              </a:rPr>
              <a:t>Организации вправе продлевать сроки временного хранения документов при проведении экспертизы ценности документов </a:t>
            </a: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</a:rPr>
              <a:t>актов.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9512" y="3573016"/>
            <a:ext cx="8784976" cy="309634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/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</a:rPr>
              <a:t>ЦЭК (ЭК) готовит предложения об установлении (изменении) сроков хранения документов и внесении соответствующих изменений в перечни типовых архивных документов с указанием сроков их хранения, в перечни документов, образующихся в процессе деятельности федеральных органов государственной власти, иных государственных органов РФ, подведомственных им организаций, с указанием сроков их хранения</a:t>
            </a:r>
            <a:endParaRPr lang="ru-RU" sz="2400" dirty="0">
              <a:solidFill>
                <a:schemeClr val="bg1"/>
              </a:solidFill>
              <a:latin typeface="Liberation Serif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496944" cy="1224137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Законодательство Российской Федерации в сфере архивного дела</a:t>
            </a:r>
            <a:endParaRPr lang="ru-RU" sz="2800" b="1" dirty="0">
              <a:solidFill>
                <a:srgbClr val="002060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628800"/>
            <a:ext cx="8424936" cy="4896544"/>
          </a:xfrm>
          <a:solidFill>
            <a:schemeClr val="tx2"/>
          </a:solidFill>
        </p:spPr>
        <p:txBody>
          <a:bodyPr>
            <a:normAutofit lnSpcReduction="10000"/>
          </a:bodyPr>
          <a:lstStyle/>
          <a:p>
            <a:pPr indent="-514350" algn="l">
              <a:lnSpc>
                <a:spcPct val="80000"/>
              </a:lnSpc>
              <a:spcAft>
                <a:spcPct val="0"/>
              </a:spcAft>
              <a:buFont typeface="Wingdings" pitchFamily="2" charset="2"/>
              <a:buChar char="q"/>
              <a:defRPr/>
            </a:pPr>
            <a:endParaRPr lang="ru-RU" sz="24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indent="-514350" algn="l">
              <a:lnSpc>
                <a:spcPct val="80000"/>
              </a:lnSpc>
              <a:spcAft>
                <a:spcPct val="0"/>
              </a:spcAft>
              <a:buFont typeface="Wingdings" pitchFamily="2" charset="2"/>
              <a:buChar char="q"/>
              <a:defRPr/>
            </a:pPr>
            <a:endParaRPr lang="ru-RU" sz="24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indent="-514350" algn="l">
              <a:lnSpc>
                <a:spcPct val="80000"/>
              </a:lnSpc>
              <a:spcAft>
                <a:spcPct val="0"/>
              </a:spcAft>
              <a:buFont typeface="Wingdings" pitchFamily="2" charset="2"/>
              <a:buChar char="q"/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Федеральный закон от 22 октября 2004 года № 125-ФЗ</a:t>
            </a: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        </a:t>
            </a:r>
            <a:endParaRPr lang="en-US" sz="2400" dirty="0" smtClean="0">
              <a:solidFill>
                <a:schemeClr val="bg1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indent="-514350" algn="l">
              <a:lnSpc>
                <a:spcPct val="80000"/>
              </a:lnSpc>
              <a:spcAft>
                <a:spcPct val="0"/>
              </a:spcAft>
              <a:defRPr/>
            </a:pPr>
            <a:r>
              <a:rPr lang="en-US" sz="2400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    </a:t>
            </a: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«Об архивном деле в Российской Федерации»</a:t>
            </a:r>
            <a:r>
              <a:rPr lang="en-US" sz="2400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;</a:t>
            </a: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</a:p>
          <a:p>
            <a:pPr indent="-514350" algn="l">
              <a:lnSpc>
                <a:spcPct val="80000"/>
              </a:lnSpc>
              <a:spcAft>
                <a:spcPct val="0"/>
              </a:spcAft>
              <a:buFont typeface="Wingdings" pitchFamily="2" charset="2"/>
              <a:buChar char="q"/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Федеральный закон от 02 марта 2016 года № 43-ФЗ                    </a:t>
            </a:r>
            <a:endParaRPr lang="en-US" sz="2400" b="1" dirty="0" smtClean="0">
              <a:solidFill>
                <a:schemeClr val="bg1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indent="-514350" algn="l">
              <a:lnSpc>
                <a:spcPct val="80000"/>
              </a:lnSpc>
              <a:spcAft>
                <a:spcPct val="0"/>
              </a:spcAft>
              <a:defRPr/>
            </a:pPr>
            <a:r>
              <a:rPr lang="en-US" sz="2400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   </a:t>
            </a: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«О внесении изменений в Федеральный закон «Об    </a:t>
            </a:r>
          </a:p>
          <a:p>
            <a:pPr indent="-514350" algn="l">
              <a:lnSpc>
                <a:spcPct val="80000"/>
              </a:lnSpc>
              <a:spcAft>
                <a:spcPct val="0"/>
              </a:spcAft>
              <a:defRPr/>
            </a:pP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   архивном деле в </a:t>
            </a:r>
            <a:r>
              <a:rPr lang="en-US" sz="2400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Российской Федерации»</a:t>
            </a:r>
            <a:r>
              <a:rPr lang="en-US" sz="2400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;</a:t>
            </a:r>
            <a:endParaRPr lang="ru-RU" sz="2400" dirty="0" smtClean="0">
              <a:solidFill>
                <a:schemeClr val="bg1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indent="-514350" algn="l">
              <a:lnSpc>
                <a:spcPct val="80000"/>
              </a:lnSpc>
              <a:spcAft>
                <a:spcPct val="0"/>
              </a:spcAft>
              <a:buFont typeface="Wingdings" pitchFamily="2" charset="2"/>
              <a:buChar char="q"/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Федеральный закон от 18 июня 2017 года № 127-ФЗ  </a:t>
            </a: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           </a:t>
            </a:r>
            <a:r>
              <a:rPr lang="en-US" sz="2400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                  </a:t>
            </a: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</a:p>
          <a:p>
            <a:pPr indent="-514350" algn="l">
              <a:lnSpc>
                <a:spcPct val="80000"/>
              </a:lnSpc>
              <a:spcAft>
                <a:spcPct val="0"/>
              </a:spcAft>
              <a:defRPr/>
            </a:pP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   «О внесении изменений в отдельные законодательные  </a:t>
            </a:r>
          </a:p>
          <a:p>
            <a:pPr indent="-514350" algn="l">
              <a:lnSpc>
                <a:spcPct val="80000"/>
              </a:lnSpc>
              <a:spcAft>
                <a:spcPct val="0"/>
              </a:spcAft>
              <a:defRPr/>
            </a:pP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   акты Российской Федерации»</a:t>
            </a:r>
          </a:p>
          <a:p>
            <a:pPr marL="493713" indent="-369888" algn="l"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Libre Baskerville" charset="0"/>
            </a:endParaRPr>
          </a:p>
          <a:p>
            <a:pPr marL="493713" indent="-369888" algn="l">
              <a:spcAft>
                <a:spcPct val="0"/>
              </a:spcAft>
              <a:buClr>
                <a:srgbClr val="FFFFFF"/>
              </a:buClr>
              <a:buFont typeface="Libre Baskerville" charset="0"/>
              <a:buChar char="▣"/>
            </a:pPr>
            <a:endParaRPr lang="ru-RU" altLang="ru-RU" sz="2800" dirty="0" smtClean="0">
              <a:sym typeface="Libre Baskerville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3400" y="1412776"/>
            <a:ext cx="7851648" cy="1787624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accent2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Спасибо за внимание!</a:t>
            </a:r>
            <a:endParaRPr lang="ru-RU" sz="4800" dirty="0">
              <a:solidFill>
                <a:schemeClr val="accent2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412776"/>
            <a:ext cx="8496944" cy="5184576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</a:pPr>
            <a:endParaRPr lang="ru-RU" sz="2200" dirty="0" smtClean="0"/>
          </a:p>
          <a:p>
            <a:pPr algn="ctr">
              <a:lnSpc>
                <a:spcPct val="90000"/>
              </a:lnSpc>
              <a:spcBef>
                <a:spcPts val="0"/>
              </a:spcBef>
            </a:pPr>
            <a:endParaRPr lang="ru-RU" sz="2200" dirty="0" smtClean="0"/>
          </a:p>
          <a:p>
            <a:pPr algn="ctr">
              <a:lnSpc>
                <a:spcPct val="90000"/>
              </a:lnSpc>
              <a:spcBef>
                <a:spcPts val="0"/>
              </a:spcBef>
            </a:pPr>
            <a:endParaRPr lang="ru-RU" sz="2200" dirty="0" smtClean="0"/>
          </a:p>
          <a:p>
            <a:pPr algn="ctr">
              <a:lnSpc>
                <a:spcPct val="90000"/>
              </a:lnSpc>
              <a:spcBef>
                <a:spcPts val="0"/>
              </a:spcBef>
            </a:pPr>
            <a:endParaRPr lang="ru-RU" sz="2200" dirty="0" smtClean="0"/>
          </a:p>
          <a:p>
            <a:pPr algn="ctr">
              <a:lnSpc>
                <a:spcPct val="90000"/>
              </a:lnSpc>
              <a:spcBef>
                <a:spcPts val="0"/>
              </a:spcBef>
            </a:pPr>
            <a:endParaRPr lang="ru-RU" sz="2200" dirty="0" smtClean="0"/>
          </a:p>
          <a:p>
            <a:pPr algn="ctr">
              <a:lnSpc>
                <a:spcPct val="90000"/>
              </a:lnSpc>
              <a:spcBef>
                <a:spcPts val="0"/>
              </a:spcBef>
            </a:pPr>
            <a:endParaRPr lang="ru-RU" sz="2200" dirty="0" smtClean="0"/>
          </a:p>
        </p:txBody>
      </p:sp>
      <p:pic>
        <p:nvPicPr>
          <p:cNvPr id="5" name="Рисунок 4" descr="otch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20688"/>
            <a:ext cx="9144000" cy="6048672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 vert="horz" anchor="b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kumimoji="0" lang="en-US" sz="31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kumimoji="0" lang="en-US" sz="31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kumimoji="0" lang="en-US" sz="31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kumimoji="0" lang="en-US" sz="9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kumimoji="0" lang="en-US" sz="9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kumimoji="0" lang="ru-RU" sz="9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Порядок рассмотрения</a:t>
            </a:r>
            <a:r>
              <a:rPr kumimoji="0" lang="ru-RU" sz="9600" b="1" i="0" u="none" strike="noStrike" kern="1200" cap="all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и утверждения ЭПК актов о </a:t>
            </a:r>
            <a:r>
              <a:rPr kumimoji="0" lang="ru-RU" sz="9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выделении к уничтожению документов,                            не</a:t>
            </a:r>
            <a:r>
              <a:rPr kumimoji="0" lang="ru-RU" sz="9600" b="1" i="0" u="none" strike="noStrike" kern="1200" cap="all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подлежащих хранению</a:t>
            </a:r>
            <a:r>
              <a:rPr kumimoji="0" lang="ru-RU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200" b="1" i="0" u="none" strike="noStrike" kern="1200" cap="all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980729"/>
            <a:ext cx="9144000" cy="504753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>
            <a:spAutoFit/>
          </a:bodyPr>
          <a:lstStyle/>
          <a:p>
            <a:pPr marL="180000">
              <a:buFont typeface="Wingdings" pitchFamily="2" charset="2"/>
              <a:buChar char="Ø"/>
            </a:pPr>
            <a:endParaRPr lang="ru-RU" sz="2200" dirty="0" smtClean="0">
              <a:solidFill>
                <a:schemeClr val="bg1"/>
              </a:solidFill>
              <a:latin typeface="Liberation Serif" pitchFamily="18" charset="0"/>
            </a:endParaRPr>
          </a:p>
          <a:p>
            <a:pPr marL="180000">
              <a:buFont typeface="Wingdings" pitchFamily="2" charset="2"/>
              <a:buChar char="Ø"/>
            </a:pPr>
            <a:r>
              <a:rPr lang="ru-RU" sz="2200" dirty="0" smtClean="0">
                <a:solidFill>
                  <a:schemeClr val="bg1"/>
                </a:solidFill>
                <a:latin typeface="Liberation Serif" pitchFamily="18" charset="0"/>
              </a:rPr>
              <a:t>Акты </a:t>
            </a:r>
            <a:r>
              <a:rPr lang="ru-RU" sz="2200" dirty="0" smtClean="0">
                <a:solidFill>
                  <a:schemeClr val="bg1"/>
                </a:solidFill>
                <a:latin typeface="Liberation Serif" pitchFamily="18" charset="0"/>
              </a:rPr>
              <a:t>о выделении к уничтожению документов, не подлежащих хранению</a:t>
            </a:r>
            <a:r>
              <a:rPr lang="ru-RU" sz="2200" smtClean="0">
                <a:solidFill>
                  <a:schemeClr val="bg1"/>
                </a:solidFill>
                <a:latin typeface="Liberation Serif" pitchFamily="18" charset="0"/>
              </a:rPr>
              <a:t>, </a:t>
            </a:r>
            <a:r>
              <a:rPr lang="ru-RU" sz="2200" smtClean="0">
                <a:solidFill>
                  <a:schemeClr val="bg1"/>
                </a:solidFill>
                <a:latin typeface="Liberation Serif" pitchFamily="18" charset="0"/>
              </a:rPr>
              <a:t>составленные </a:t>
            </a:r>
            <a:r>
              <a:rPr lang="ru-RU" sz="2200" dirty="0" smtClean="0">
                <a:solidFill>
                  <a:schemeClr val="bg1"/>
                </a:solidFill>
                <a:latin typeface="Liberation Serif" pitchFamily="18" charset="0"/>
              </a:rPr>
              <a:t>в государственных органах, представляются на рассмотрение </a:t>
            </a:r>
            <a:r>
              <a:rPr lang="ru-RU" sz="2200" dirty="0" smtClean="0">
                <a:solidFill>
                  <a:schemeClr val="bg1"/>
                </a:solidFill>
                <a:latin typeface="Liberation Serif" pitchFamily="18" charset="0"/>
              </a:rPr>
              <a:t>ЭПК  в </a:t>
            </a:r>
            <a:r>
              <a:rPr lang="ru-RU" sz="2200" dirty="0" smtClean="0">
                <a:solidFill>
                  <a:schemeClr val="bg1"/>
                </a:solidFill>
                <a:latin typeface="Liberation Serif" pitchFamily="18" charset="0"/>
              </a:rPr>
              <a:t>порядке, устанавливаемым  </a:t>
            </a:r>
            <a:r>
              <a:rPr lang="ru-RU" sz="2200" dirty="0" smtClean="0">
                <a:solidFill>
                  <a:schemeClr val="bg1"/>
                </a:solidFill>
                <a:latin typeface="Liberation Serif" pitchFamily="18" charset="0"/>
              </a:rPr>
              <a:t>Правилами хранения, 2023.</a:t>
            </a:r>
            <a:endParaRPr lang="en-US" sz="2200" dirty="0" smtClean="0">
              <a:solidFill>
                <a:schemeClr val="bg1"/>
              </a:solidFill>
              <a:latin typeface="Liberation Serif" pitchFamily="18" charset="0"/>
            </a:endParaRPr>
          </a:p>
          <a:p>
            <a:pPr marL="180000"/>
            <a:endParaRPr lang="ru-RU" sz="2200" dirty="0" smtClean="0">
              <a:solidFill>
                <a:schemeClr val="bg1"/>
              </a:solidFill>
              <a:latin typeface="Liberation Serif" pitchFamily="18" charset="0"/>
            </a:endParaRPr>
          </a:p>
          <a:p>
            <a:pPr marL="180000"/>
            <a:endParaRPr lang="ru-RU" sz="2200" dirty="0" smtClean="0">
              <a:solidFill>
                <a:schemeClr val="bg1"/>
              </a:solidFill>
              <a:latin typeface="Liberation Serif" pitchFamily="18" charset="0"/>
            </a:endParaRPr>
          </a:p>
          <a:p>
            <a:pPr marL="180000">
              <a:buFont typeface="Wingdings" pitchFamily="2" charset="2"/>
              <a:buChar char="Ø"/>
            </a:pPr>
            <a:r>
              <a:rPr lang="ru-RU" sz="2200" dirty="0" smtClean="0">
                <a:solidFill>
                  <a:schemeClr val="bg1"/>
                </a:solidFill>
                <a:latin typeface="Liberation Serif" pitchFamily="18" charset="0"/>
              </a:rPr>
              <a:t>Проекты актов о выделении к уничтожению документов,     </a:t>
            </a:r>
            <a:r>
              <a:rPr lang="en-US" sz="2200" dirty="0" smtClean="0">
                <a:solidFill>
                  <a:schemeClr val="bg1"/>
                </a:solidFill>
                <a:latin typeface="Liberation Serif" pitchFamily="18" charset="0"/>
              </a:rPr>
              <a:t>                         </a:t>
            </a:r>
            <a:r>
              <a:rPr lang="ru-RU" sz="2200" dirty="0" smtClean="0">
                <a:solidFill>
                  <a:schemeClr val="bg1"/>
                </a:solidFill>
                <a:latin typeface="Liberation Serif" pitchFamily="18" charset="0"/>
              </a:rPr>
              <a:t>не подлежащих хранению, представляются на рассмотрение </a:t>
            </a:r>
            <a:r>
              <a:rPr lang="ru-RU" sz="2200" b="1" dirty="0" smtClean="0">
                <a:solidFill>
                  <a:schemeClr val="bg1"/>
                </a:solidFill>
                <a:latin typeface="Liberation Serif" pitchFamily="18" charset="0"/>
              </a:rPr>
              <a:t>ЭПК </a:t>
            </a:r>
            <a:r>
              <a:rPr lang="ru-RU" sz="2200" dirty="0" smtClean="0">
                <a:solidFill>
                  <a:schemeClr val="bg1"/>
                </a:solidFill>
                <a:latin typeface="Liberation Serif" pitchFamily="18" charset="0"/>
              </a:rPr>
              <a:t> </a:t>
            </a:r>
            <a:r>
              <a:rPr lang="ru-RU" sz="2200" dirty="0" smtClean="0">
                <a:solidFill>
                  <a:schemeClr val="bg1"/>
                </a:solidFill>
                <a:latin typeface="Liberation Serif" pitchFamily="18" charset="0"/>
              </a:rPr>
              <a:t> </a:t>
            </a:r>
            <a:r>
              <a:rPr lang="ru-RU" sz="2200" b="1" dirty="0" smtClean="0">
                <a:solidFill>
                  <a:schemeClr val="bg1"/>
                </a:solidFill>
                <a:latin typeface="Liberation Serif" pitchFamily="18" charset="0"/>
              </a:rPr>
              <a:t>в 2-х экземплярах, одновременно с описями дел постоянного срока хранения</a:t>
            </a:r>
            <a:r>
              <a:rPr lang="ru-RU" sz="2200" dirty="0" smtClean="0">
                <a:solidFill>
                  <a:schemeClr val="bg1"/>
                </a:solidFill>
                <a:latin typeface="Liberation Serif" pitchFamily="18" charset="0"/>
              </a:rPr>
              <a:t> за тот период (указываются в акте), за который дела с истекшими сроками хранения включены в проект акта о выделении к уничтожению документов, не подлежащих хранению</a:t>
            </a:r>
          </a:p>
          <a:p>
            <a:pPr marL="180000"/>
            <a:endParaRPr lang="ru-RU" sz="1400" dirty="0" smtClean="0">
              <a:solidFill>
                <a:schemeClr val="bg1"/>
              </a:solidFill>
              <a:latin typeface="Liberation Serif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3400" y="1412776"/>
            <a:ext cx="7851648" cy="1787624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accent2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Спасибо за внимание!</a:t>
            </a:r>
            <a:endParaRPr lang="ru-RU" sz="4800" dirty="0">
              <a:solidFill>
                <a:schemeClr val="accent2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412776"/>
            <a:ext cx="8496944" cy="5184576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</a:pPr>
            <a:endParaRPr lang="ru-RU" sz="2200" dirty="0" smtClean="0"/>
          </a:p>
          <a:p>
            <a:pPr algn="ctr">
              <a:lnSpc>
                <a:spcPct val="90000"/>
              </a:lnSpc>
              <a:spcBef>
                <a:spcPts val="0"/>
              </a:spcBef>
            </a:pPr>
            <a:endParaRPr lang="ru-RU" sz="2200" dirty="0" smtClean="0"/>
          </a:p>
          <a:p>
            <a:pPr algn="ctr">
              <a:lnSpc>
                <a:spcPct val="90000"/>
              </a:lnSpc>
              <a:spcBef>
                <a:spcPts val="0"/>
              </a:spcBef>
            </a:pPr>
            <a:endParaRPr lang="ru-RU" sz="2200" dirty="0" smtClean="0"/>
          </a:p>
          <a:p>
            <a:pPr algn="ctr">
              <a:lnSpc>
                <a:spcPct val="90000"/>
              </a:lnSpc>
              <a:spcBef>
                <a:spcPts val="0"/>
              </a:spcBef>
            </a:pPr>
            <a:endParaRPr lang="ru-RU" sz="2200" dirty="0" smtClean="0"/>
          </a:p>
          <a:p>
            <a:pPr algn="ctr">
              <a:lnSpc>
                <a:spcPct val="90000"/>
              </a:lnSpc>
              <a:spcBef>
                <a:spcPts val="0"/>
              </a:spcBef>
            </a:pPr>
            <a:endParaRPr lang="ru-RU" sz="2200" dirty="0" smtClean="0"/>
          </a:p>
          <a:p>
            <a:pPr algn="ctr">
              <a:lnSpc>
                <a:spcPct val="90000"/>
              </a:lnSpc>
              <a:spcBef>
                <a:spcPts val="0"/>
              </a:spcBef>
            </a:pPr>
            <a:endParaRPr lang="ru-RU" sz="2200" dirty="0" smtClean="0"/>
          </a:p>
        </p:txBody>
      </p:sp>
      <p:pic>
        <p:nvPicPr>
          <p:cNvPr id="5" name="Рисунок 4" descr="otch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20688"/>
            <a:ext cx="9144000" cy="6048672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 vert="horz" anchor="b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kumimoji="0" lang="en-US" sz="31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kumimoji="0" lang="en-US" sz="31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kumimoji="0" lang="en-US" sz="31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kumimoji="0" lang="en-US" sz="9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kumimoji="0" lang="en-US" sz="9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kumimoji="0" lang="ru-RU" sz="9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Порядок рассмотрения</a:t>
            </a:r>
            <a:r>
              <a:rPr kumimoji="0" lang="ru-RU" sz="9600" b="1" i="0" u="none" strike="noStrike" kern="1200" cap="all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и утверждения ЭПК актов о </a:t>
            </a:r>
            <a:r>
              <a:rPr kumimoji="0" lang="ru-RU" sz="9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выделении к уничтожению документов,                            не</a:t>
            </a:r>
            <a:r>
              <a:rPr kumimoji="0" lang="ru-RU" sz="9600" b="1" i="0" u="none" strike="noStrike" kern="1200" cap="all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подлежащих хранению</a:t>
            </a:r>
            <a:r>
              <a:rPr kumimoji="0" lang="ru-RU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200" b="1" i="0" u="none" strike="noStrike" kern="1200" cap="all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pic>
        <p:nvPicPr>
          <p:cNvPr id="8" name="Рисунок 7" descr="д.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44208" y="1196752"/>
            <a:ext cx="2555776" cy="2232248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51520" y="3573016"/>
            <a:ext cx="8748464" cy="309634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 lvl="0" algn="just">
              <a:buClr>
                <a:schemeClr val="accent2"/>
              </a:buClr>
              <a:buSzPct val="60000"/>
              <a:defRPr/>
            </a:pP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</a:rPr>
              <a:t>Руководитель государственного органа утверждает акты                   о выделении к уничтожению документов, не подлежащих хранению, после их утверждения ЭПК, а также после утверждения ЭПК описей дел, документов постоянного хранения, описей дел, документов по личному составу, после чего дела, выделенные по акту к уничтожению, могут быть переданы на утилизацию.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0" y="1052736"/>
            <a:ext cx="6516216" cy="242088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</a:rPr>
              <a:t>Вместе с актами о выделении к уничтожению документов, не подлежащих хранению </a:t>
            </a:r>
            <a:r>
              <a:rPr lang="ru-RU" sz="2400" b="1" dirty="0" smtClean="0">
                <a:solidFill>
                  <a:schemeClr val="bg1"/>
                </a:solidFill>
                <a:latin typeface="Liberation Serif" pitchFamily="18" charset="0"/>
              </a:rPr>
              <a:t>на рассмотрение  ЭПК </a:t>
            </a: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</a:rPr>
              <a:t>представляется выписка из протокола ЭК (ЦЭК) государственного органа с решением ЭК (ЦЭК) о согласовании актов.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otch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52736"/>
            <a:ext cx="9144000" cy="580526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80120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Порядок передачи дел, документов, выделенных к уничтожению, на утилизацию</a:t>
            </a:r>
            <a:endParaRPr lang="ru-RU" sz="27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pic>
        <p:nvPicPr>
          <p:cNvPr id="8" name="Рисунок 7" descr="4890241_137507475.pdf-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356992"/>
            <a:ext cx="5580112" cy="3501008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323528" y="1196752"/>
            <a:ext cx="8496944" cy="223224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 lvl="0" algn="just">
              <a:buClr>
                <a:schemeClr val="accent2"/>
              </a:buClr>
              <a:buSzPct val="60000"/>
              <a:defRPr/>
            </a:pP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</a:rPr>
              <a:t>Документы, дела, подлежащие уничтожению, передаются в организацию, занимающуюся переработкой вторсырья, после утверждения руководителем государственного органа или уполномоченным им лицом акта о выделении к уничтожению документов, не подлежащих хранению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652120" y="3645024"/>
            <a:ext cx="3384376" cy="309634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16000" algn="ctr"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</a:rPr>
              <a:t>Бумажные отходы передаются в организацию, занимающуюся переработкой вторсырья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otch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52736"/>
            <a:ext cx="9144000" cy="580526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80120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Порядок передачи дел, документов, выделенных к уничтожению, на утилизацию</a:t>
            </a:r>
            <a:endParaRPr lang="ru-RU" sz="27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1556792"/>
            <a:ext cx="5040560" cy="4524315"/>
          </a:xfrm>
          <a:prstGeom prst="rect">
            <a:avLst/>
          </a:prstGeom>
          <a:solidFill>
            <a:schemeClr val="tx2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216000" algn="ctr"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</a:rPr>
              <a:t>Документы, содержащие персональные данные,                имеющие пометку                              </a:t>
            </a:r>
            <a:r>
              <a:rPr lang="ru-RU" sz="2400" b="1" dirty="0" smtClean="0">
                <a:solidFill>
                  <a:schemeClr val="bg1"/>
                </a:solidFill>
                <a:latin typeface="Liberation Serif" pitchFamily="18" charset="0"/>
              </a:rPr>
              <a:t>«Для служебного пользования»,  </a:t>
            </a: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</a:rPr>
              <a:t>а также содержащие информацию ограниченного доступа, должны уничтожаться в организации путем механического измельчения </a:t>
            </a:r>
            <a:r>
              <a:rPr lang="ru-RU" sz="2400" b="1" i="1" dirty="0" smtClean="0">
                <a:solidFill>
                  <a:schemeClr val="bg1"/>
                </a:solidFill>
                <a:latin typeface="Liberation Serif" pitchFamily="18" charset="0"/>
              </a:rPr>
              <a:t>(</a:t>
            </a:r>
            <a:r>
              <a:rPr lang="ru-RU" sz="2400" b="1" i="1" dirty="0" err="1" smtClean="0">
                <a:solidFill>
                  <a:schemeClr val="bg1"/>
                </a:solidFill>
                <a:latin typeface="Liberation Serif" pitchFamily="18" charset="0"/>
              </a:rPr>
              <a:t>шредирования</a:t>
            </a:r>
            <a:r>
              <a:rPr lang="ru-RU" sz="2400" b="1" i="1" dirty="0" smtClean="0">
                <a:solidFill>
                  <a:schemeClr val="bg1"/>
                </a:solidFill>
                <a:latin typeface="Liberation Serif" pitchFamily="18" charset="0"/>
              </a:rPr>
              <a:t>) </a:t>
            </a: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</a:rPr>
              <a:t>или иным способом, исключающим возможность восстановить содержание документов                   </a:t>
            </a:r>
          </a:p>
        </p:txBody>
      </p:sp>
      <p:pic>
        <p:nvPicPr>
          <p:cNvPr id="9" name="Рисунок 8" descr="Destructeur_de_documents_professionnel__comment_le_choisir_-_Manutan_Belgique_-_kopie__2_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36096" y="1340768"/>
            <a:ext cx="3600400" cy="252028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otch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08720"/>
            <a:ext cx="9144000" cy="576064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08720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Порядок передачи дел, документов, выделенных к уничтожению, на утилизацию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pic>
        <p:nvPicPr>
          <p:cNvPr id="6" name="Рисунок 5" descr="dok_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653136"/>
            <a:ext cx="2195736" cy="1512168"/>
          </a:xfrm>
          <a:prstGeom prst="rect">
            <a:avLst/>
          </a:prstGeom>
        </p:spPr>
      </p:pic>
      <p:pic>
        <p:nvPicPr>
          <p:cNvPr id="8" name="Рисунок 7" descr="archive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32240" y="1412776"/>
            <a:ext cx="2267744" cy="1700808"/>
          </a:xfrm>
          <a:prstGeom prst="rect">
            <a:avLst/>
          </a:prstGeom>
        </p:spPr>
      </p:pic>
      <p:sp>
        <p:nvSpPr>
          <p:cNvPr id="10" name="Скругленный прямоугольник 9"/>
          <p:cNvSpPr/>
          <p:nvPr/>
        </p:nvSpPr>
        <p:spPr>
          <a:xfrm>
            <a:off x="251520" y="980728"/>
            <a:ext cx="6264696" cy="2664296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  <a:latin typeface="Liberation Serif" pitchFamily="18" charset="0"/>
              </a:rPr>
              <a:t>Электронные архивные документы,                              сроки временного хранения которых истекли, подлежат выделению к уничтожению                          в соответствии  с требованиями Правил, после чего проводится их физическое уничтожение или уничтожение  программно-техническими средствами.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55776" y="3645024"/>
            <a:ext cx="6264696" cy="2880320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  <a:latin typeface="Liberation Serif" pitchFamily="18" charset="0"/>
              </a:rPr>
              <a:t>Уничтожение электронных документов фиксируется в акте о выделении к уничтожению документов, не подлежащих хранению. </a:t>
            </a:r>
          </a:p>
          <a:p>
            <a:pPr marL="180000">
              <a:buFont typeface="Wingdings" pitchFamily="2" charset="2"/>
              <a:buChar char="Ø"/>
            </a:pPr>
            <a:endParaRPr lang="ru-RU" sz="1200" dirty="0" smtClean="0">
              <a:solidFill>
                <a:schemeClr val="bg1"/>
              </a:solidFill>
              <a:latin typeface="Liberation Serif" pitchFamily="18" charset="0"/>
            </a:endParaRPr>
          </a:p>
          <a:p>
            <a:pPr marL="180000"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  <a:latin typeface="Liberation Serif" pitchFamily="18" charset="0"/>
              </a:rPr>
              <a:t>Электронные документы считаются уничтоженными, если их нельзя восстановить средствами информационной системы на носителях информации и из резервных копий</a:t>
            </a:r>
            <a:endParaRPr lang="ru-RU" sz="2000" dirty="0">
              <a:solidFill>
                <a:schemeClr val="bg1"/>
              </a:solidFill>
              <a:latin typeface="Liberation Serif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otche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52736"/>
            <a:ext cx="9144000" cy="56166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84784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Порядок передачи дел, документов, выделенных к уничтожению, на утилизацию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55776" y="1412776"/>
            <a:ext cx="6264696" cy="2160240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buClr>
                <a:schemeClr val="accent2"/>
              </a:buClr>
              <a:buSzPct val="60000"/>
            </a:pPr>
            <a:r>
              <a:rPr lang="ru-RU" sz="2000" dirty="0" smtClean="0">
                <a:solidFill>
                  <a:schemeClr val="bg1"/>
                </a:solidFill>
                <a:latin typeface="Liberation Serif" pitchFamily="18" charset="0"/>
              </a:rPr>
              <a:t>Передача дел, выделенных к уничтожению, на утилизацию оформляется  </a:t>
            </a:r>
            <a:r>
              <a:rPr lang="ru-RU" sz="2000" b="1" dirty="0" smtClean="0">
                <a:solidFill>
                  <a:schemeClr val="bg1"/>
                </a:solidFill>
                <a:latin typeface="Liberation Serif" pitchFamily="18" charset="0"/>
              </a:rPr>
              <a:t>приемо-сдаточной накладной</a:t>
            </a:r>
            <a:r>
              <a:rPr lang="ru-RU" sz="2000" dirty="0" smtClean="0">
                <a:solidFill>
                  <a:schemeClr val="bg1"/>
                </a:solidFill>
                <a:latin typeface="Liberation Serif" pitchFamily="18" charset="0"/>
              </a:rPr>
              <a:t>,  в которой указываются дата передачи, количество сдаваемых дел и вес бумажной макулатуры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79512" y="4149080"/>
            <a:ext cx="5580112" cy="2160240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800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  <a:latin typeface="Liberation Serif" pitchFamily="18" charset="0"/>
              </a:rPr>
              <a:t>Документ, подтверждающий факт утилизации, прикладывается к акту                              о выделении к уничтожению документов,                  не подлежащих хранению</a:t>
            </a:r>
          </a:p>
        </p:txBody>
      </p:sp>
      <p:pic>
        <p:nvPicPr>
          <p:cNvPr id="10" name="Рисунок 9" descr="д5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1772816"/>
            <a:ext cx="2143125" cy="2143125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otche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52736"/>
            <a:ext cx="9144000" cy="56166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84784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Порядок передачи дел, документов, выделенных к уничтожению, на утилизацию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9512" y="2924944"/>
          <a:ext cx="8712968" cy="37429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707"/>
                <a:gridCol w="2655659"/>
                <a:gridCol w="1163729"/>
                <a:gridCol w="1973890"/>
                <a:gridCol w="1737983"/>
              </a:tblGrid>
              <a:tr h="9227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Liberation Serif"/>
                          <a:ea typeface="Calibri"/>
                          <a:cs typeface="Times New Roman"/>
                        </a:rPr>
                        <a:t>Индекс дела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Liberation Serif"/>
                          <a:ea typeface="Calibri"/>
                          <a:cs typeface="Times New Roman"/>
                        </a:rPr>
                        <a:t>Заголовок дела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Liberation Serif"/>
                          <a:ea typeface="Calibri"/>
                          <a:cs typeface="Times New Roman"/>
                        </a:rPr>
                        <a:t>Количество томов (частей)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Liberation Serif"/>
                          <a:ea typeface="Calibri"/>
                          <a:cs typeface="Times New Roman"/>
                        </a:rPr>
                        <a:t>Срок хранения </a:t>
                      </a:r>
                      <a:br>
                        <a:rPr lang="ru-RU" sz="1400" b="1" dirty="0">
                          <a:solidFill>
                            <a:schemeClr val="bg1"/>
                          </a:solidFill>
                          <a:latin typeface="Liberation Serif"/>
                          <a:ea typeface="Calibri"/>
                          <a:cs typeface="Times New Roman"/>
                        </a:rPr>
                      </a:b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Liberation Serif"/>
                          <a:ea typeface="Calibri"/>
                          <a:cs typeface="Times New Roman"/>
                        </a:rPr>
                        <a:t>и № статьи </a:t>
                      </a:r>
                      <a:br>
                        <a:rPr lang="ru-RU" sz="1400" b="1" dirty="0">
                          <a:solidFill>
                            <a:schemeClr val="bg1"/>
                          </a:solidFill>
                          <a:latin typeface="Liberation Serif"/>
                          <a:ea typeface="Calibri"/>
                          <a:cs typeface="Times New Roman"/>
                        </a:rPr>
                      </a:b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Liberation Serif"/>
                          <a:ea typeface="Calibri"/>
                          <a:cs typeface="Times New Roman"/>
                        </a:rPr>
                        <a:t>по перечню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Liberation Serif"/>
                          <a:ea typeface="Calibri"/>
                          <a:cs typeface="Times New Roman"/>
                        </a:rPr>
                        <a:t>Примечания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5491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Liberation Serif"/>
                          <a:ea typeface="Calibri"/>
                          <a:cs typeface="Times New Roman"/>
                        </a:rPr>
                        <a:t>31–06–01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Liberation Serif"/>
                          <a:ea typeface="Calibri"/>
                          <a:cs typeface="Times New Roman"/>
                        </a:rPr>
                        <a:t>Приказы по основной деятельности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Liberation Serif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Liberation Serif"/>
                          <a:ea typeface="Calibri"/>
                          <a:cs typeface="Times New Roman"/>
                        </a:rPr>
                        <a:t>Постоянно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Liberation Serif"/>
                          <a:ea typeface="Calibri"/>
                          <a:cs typeface="Times New Roman"/>
                        </a:rPr>
                        <a:t>19 а </a:t>
                      </a:r>
                      <a:r>
                        <a:rPr lang="ru-RU" sz="1400" dirty="0">
                          <a:latin typeface="Liberation Serif"/>
                          <a:ea typeface="Calibri"/>
                          <a:cs typeface="Times New Roman"/>
                        </a:rPr>
                        <a:t>ПТУАД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91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Liberation Serif"/>
                          <a:ea typeface="Calibri"/>
                          <a:cs typeface="Times New Roman"/>
                        </a:rPr>
                        <a:t>31–06–02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Liberation Serif"/>
                          <a:ea typeface="Calibri"/>
                          <a:cs typeface="Times New Roman"/>
                        </a:rPr>
                        <a:t>Журнал регистрации приказов </a:t>
                      </a:r>
                      <a:br>
                        <a:rPr lang="ru-RU" sz="1400" dirty="0">
                          <a:latin typeface="Liberation Serif"/>
                          <a:ea typeface="Calibri"/>
                          <a:cs typeface="Times New Roman"/>
                        </a:rPr>
                      </a:br>
                      <a:r>
                        <a:rPr lang="ru-RU" sz="1400" dirty="0">
                          <a:latin typeface="Liberation Serif"/>
                          <a:ea typeface="Calibri"/>
                          <a:cs typeface="Times New Roman"/>
                        </a:rPr>
                        <a:t>по основной деятельности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Liberation Serif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Liberation Serif"/>
                          <a:ea typeface="Calibri"/>
                          <a:cs typeface="Times New Roman"/>
                        </a:rPr>
                        <a:t>Постоянно</a:t>
                      </a:r>
                      <a:br>
                        <a:rPr lang="ru-RU" sz="1400" dirty="0">
                          <a:latin typeface="Liberation Serif"/>
                          <a:ea typeface="Calibri"/>
                          <a:cs typeface="Times New Roman"/>
                        </a:rPr>
                      </a:br>
                      <a:r>
                        <a:rPr lang="ru-RU" sz="1400" dirty="0" smtClean="0">
                          <a:latin typeface="Liberation Serif"/>
                          <a:ea typeface="Calibri"/>
                          <a:cs typeface="Times New Roman"/>
                        </a:rPr>
                        <a:t>182 а </a:t>
                      </a:r>
                      <a:r>
                        <a:rPr lang="ru-RU" sz="1400" dirty="0">
                          <a:latin typeface="Liberation Serif"/>
                          <a:ea typeface="Calibri"/>
                          <a:cs typeface="Times New Roman"/>
                        </a:rPr>
                        <a:t>ПТУАД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546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Liberation Serif"/>
                          <a:ea typeface="Calibri"/>
                          <a:cs typeface="Times New Roman"/>
                        </a:rPr>
                        <a:t>31–06–05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Liberation Serif"/>
                          <a:ea typeface="Calibri"/>
                          <a:cs typeface="Times New Roman"/>
                        </a:rPr>
                        <a:t>Документы </a:t>
                      </a:r>
                      <a:r>
                        <a:rPr lang="ru-RU" sz="1400" dirty="0">
                          <a:latin typeface="Liberation Serif"/>
                          <a:ea typeface="Calibri"/>
                          <a:cs typeface="Times New Roman"/>
                        </a:rPr>
                        <a:t>(докладные записки, справки, заявления) о дисциплинарных взысканиях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Liberation Serif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Liberation Serif"/>
                          <a:ea typeface="Calibri"/>
                          <a:cs typeface="Times New Roman"/>
                        </a:rPr>
                        <a:t>3 года </a:t>
                      </a:r>
                      <a:br>
                        <a:rPr lang="ru-RU" sz="1400" dirty="0">
                          <a:latin typeface="Liberation Serif"/>
                          <a:ea typeface="Calibri"/>
                          <a:cs typeface="Times New Roman"/>
                        </a:rPr>
                      </a:br>
                      <a:r>
                        <a:rPr lang="ru-RU" sz="1400" dirty="0" smtClean="0">
                          <a:latin typeface="Liberation Serif"/>
                          <a:ea typeface="Calibri"/>
                          <a:cs typeface="Times New Roman"/>
                        </a:rPr>
                        <a:t>434 </a:t>
                      </a:r>
                      <a:r>
                        <a:rPr lang="ru-RU" sz="1400" dirty="0" err="1" smtClean="0">
                          <a:latin typeface="Liberation Serif"/>
                          <a:ea typeface="Calibri"/>
                          <a:cs typeface="Times New Roman"/>
                        </a:rPr>
                        <a:t>д</a:t>
                      </a:r>
                      <a:r>
                        <a:rPr lang="ru-RU" sz="1400" dirty="0" smtClean="0">
                          <a:latin typeface="Liberation Serif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Liberation Serif"/>
                          <a:ea typeface="Calibri"/>
                          <a:cs typeface="Times New Roman"/>
                        </a:rPr>
                        <a:t>ПТУАД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Liberation Serif"/>
                          <a:ea typeface="Calibri"/>
                          <a:cs typeface="Times New Roman"/>
                        </a:rPr>
                        <a:t>Уничтожено.                                                     Акт от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Liberation Serif"/>
                          <a:ea typeface="Calibri"/>
                          <a:cs typeface="Times New Roman"/>
                        </a:rPr>
                        <a:t> 21.01.2024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Liberation Serif"/>
                          <a:ea typeface="Calibri"/>
                          <a:cs typeface="Times New Roman"/>
                        </a:rPr>
                        <a:t> № 1</a:t>
                      </a:r>
                      <a:endParaRPr kumimoji="0" lang="ru-RU" sz="1100" kern="1200" dirty="0">
                        <a:solidFill>
                          <a:schemeClr val="dk1"/>
                        </a:solidFill>
                        <a:latin typeface="Liberation Serif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139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Liberation Serif"/>
                          <a:ea typeface="Calibri"/>
                          <a:cs typeface="Times New Roman"/>
                        </a:rPr>
                        <a:t>31–06–08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Liberation Serif"/>
                          <a:ea typeface="Calibri"/>
                          <a:cs typeface="Times New Roman"/>
                        </a:rPr>
                        <a:t>Решения о направлении в командировку работников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Liberation Serif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Liberation Serif"/>
                          <a:ea typeface="Calibri"/>
                          <a:cs typeface="Times New Roman"/>
                        </a:rPr>
                        <a:t>5 лет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Liberation Serif"/>
                          <a:ea typeface="Calibri"/>
                          <a:cs typeface="Times New Roman"/>
                        </a:rPr>
                        <a:t>434 г </a:t>
                      </a:r>
                      <a:r>
                        <a:rPr lang="ru-RU" sz="1400" dirty="0">
                          <a:latin typeface="Liberation Serif"/>
                          <a:ea typeface="Calibri"/>
                          <a:cs typeface="Times New Roman"/>
                        </a:rPr>
                        <a:t>ПТУАД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Liberation Serif"/>
                          <a:ea typeface="Calibri"/>
                          <a:cs typeface="Times New Roman"/>
                        </a:rPr>
                        <a:t>Уничтожено.                                                  Акт от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Liberation Serif"/>
                          <a:ea typeface="Calibri"/>
                          <a:cs typeface="Times New Roman"/>
                        </a:rPr>
                        <a:t> 21.01.2024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Liberation Serif"/>
                          <a:ea typeface="Calibri"/>
                          <a:cs typeface="Times New Roman"/>
                        </a:rPr>
                        <a:t> № 1</a:t>
                      </a:r>
                      <a:endParaRPr kumimoji="0" lang="ru-RU" sz="1100" kern="1200" dirty="0">
                        <a:solidFill>
                          <a:schemeClr val="dk1"/>
                        </a:solidFill>
                        <a:latin typeface="Liberation Serif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8" name="Скругленный прямоугольник 7"/>
          <p:cNvSpPr/>
          <p:nvPr/>
        </p:nvSpPr>
        <p:spPr>
          <a:xfrm>
            <a:off x="1187624" y="1196752"/>
            <a:ext cx="7776864" cy="1728192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ru-RU" sz="2000" dirty="0" smtClean="0">
                <a:solidFill>
                  <a:schemeClr val="bg1"/>
                </a:solidFill>
                <a:latin typeface="Liberation Serif" pitchFamily="18" charset="0"/>
              </a:rPr>
              <a:t>После уничтожения дел в номенклатуре дел государственного органа проставляется отметка </a:t>
            </a:r>
            <a:r>
              <a:rPr lang="ru-RU" sz="2000" b="1" dirty="0" smtClean="0">
                <a:solidFill>
                  <a:schemeClr val="bg1"/>
                </a:solidFill>
                <a:latin typeface="Liberation Serif" pitchFamily="18" charset="0"/>
              </a:rPr>
              <a:t>«Уничтожено.  Акт от... №...»                      </a:t>
            </a:r>
            <a:r>
              <a:rPr lang="ru-RU" sz="2000" dirty="0" smtClean="0">
                <a:solidFill>
                  <a:schemeClr val="bg1"/>
                </a:solidFill>
                <a:latin typeface="Liberation Serif" pitchFamily="18" charset="0"/>
              </a:rPr>
              <a:t>с указанием должности, фамилии, подписи лица, ответственного                за передачу дел на уничтожение, и даты)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7020272" y="2132856"/>
            <a:ext cx="1008112" cy="2808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Овал 9"/>
          <p:cNvSpPr/>
          <p:nvPr/>
        </p:nvSpPr>
        <p:spPr>
          <a:xfrm>
            <a:off x="6948264" y="5013176"/>
            <a:ext cx="2195736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</a:pPr>
            <a:r>
              <a:rPr lang="ru-RU" sz="1100" dirty="0" smtClean="0">
                <a:solidFill>
                  <a:schemeClr val="dk1"/>
                </a:solidFill>
                <a:latin typeface="Liberation Serif"/>
                <a:ea typeface="Calibri"/>
                <a:cs typeface="Times New Roman"/>
              </a:rPr>
              <a:t>Уничтожено.                                                  Акт от 21.01.2024  № 1</a:t>
            </a:r>
          </a:p>
        </p:txBody>
      </p:sp>
      <p:sp>
        <p:nvSpPr>
          <p:cNvPr id="11" name="Овал 10"/>
          <p:cNvSpPr/>
          <p:nvPr/>
        </p:nvSpPr>
        <p:spPr>
          <a:xfrm>
            <a:off x="6948264" y="5805264"/>
            <a:ext cx="2195736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</a:pPr>
            <a:r>
              <a:rPr lang="ru-RU" sz="1100" dirty="0" smtClean="0">
                <a:solidFill>
                  <a:schemeClr val="dk1"/>
                </a:solidFill>
                <a:latin typeface="Liberation Serif"/>
                <a:ea typeface="Calibri"/>
                <a:cs typeface="Times New Roman"/>
              </a:rPr>
              <a:t>Уничтожено.                                                  Акт от 21.01.2024  № 1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Рисунок 43" descr="otch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56449"/>
            <a:ext cx="9144000" cy="660155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47667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ПОРЯДОК ВЫДЕЛЕНИЯ ДОКУМЕНТОВ К УНИЧТОЖЕНИЮ</a:t>
            </a:r>
            <a:endParaRPr lang="ru-RU" sz="2000" b="1" dirty="0">
              <a:solidFill>
                <a:srgbClr val="002060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5048" y="1385392"/>
            <a:ext cx="8568952" cy="5472608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ru-RU" sz="2200" dirty="0" smtClean="0"/>
              <a:t> </a:t>
            </a:r>
          </a:p>
          <a:p>
            <a:pPr algn="ctr">
              <a:lnSpc>
                <a:spcPct val="90000"/>
              </a:lnSpc>
              <a:spcBef>
                <a:spcPts val="0"/>
              </a:spcBef>
            </a:pPr>
            <a:endParaRPr lang="ru-RU" sz="3200" dirty="0" smtClean="0"/>
          </a:p>
          <a:p>
            <a:pPr algn="ctr">
              <a:lnSpc>
                <a:spcPct val="90000"/>
              </a:lnSpc>
              <a:spcBef>
                <a:spcPts val="0"/>
              </a:spcBef>
            </a:pPr>
            <a:endParaRPr lang="ru-RU" sz="3200" dirty="0" smtClean="0"/>
          </a:p>
          <a:p>
            <a:pPr algn="ctr">
              <a:lnSpc>
                <a:spcPct val="90000"/>
              </a:lnSpc>
              <a:spcBef>
                <a:spcPts val="0"/>
              </a:spcBef>
            </a:pPr>
            <a:endParaRPr lang="ru-RU" sz="3200" dirty="0" smtClean="0"/>
          </a:p>
          <a:p>
            <a:pPr algn="ctr">
              <a:lnSpc>
                <a:spcPct val="90000"/>
              </a:lnSpc>
              <a:spcBef>
                <a:spcPts val="0"/>
              </a:spcBef>
            </a:pPr>
            <a:endParaRPr lang="ru-RU" sz="3200" dirty="0" smtClean="0"/>
          </a:p>
          <a:p>
            <a:pPr algn="ctr">
              <a:lnSpc>
                <a:spcPct val="90000"/>
              </a:lnSpc>
              <a:spcBef>
                <a:spcPts val="0"/>
              </a:spcBef>
            </a:pPr>
            <a:endParaRPr lang="ru-RU" sz="3200" dirty="0" smtClean="0"/>
          </a:p>
          <a:p>
            <a:pPr algn="ctr">
              <a:lnSpc>
                <a:spcPct val="90000"/>
              </a:lnSpc>
              <a:spcBef>
                <a:spcPts val="0"/>
              </a:spcBef>
            </a:pPr>
            <a:endParaRPr lang="ru-RU" sz="3200" dirty="0" smtClean="0"/>
          </a:p>
          <a:p>
            <a:r>
              <a:rPr lang="ru-RU" sz="3200" dirty="0" smtClean="0"/>
              <a:t> </a:t>
            </a:r>
          </a:p>
          <a:p>
            <a:pPr algn="ctr">
              <a:lnSpc>
                <a:spcPct val="90000"/>
              </a:lnSpc>
              <a:spcBef>
                <a:spcPts val="0"/>
              </a:spcBef>
            </a:pPr>
            <a:endParaRPr lang="ru-RU" sz="3200" dirty="0" smtClean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339752" y="2564904"/>
            <a:ext cx="3744416" cy="2088232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Liberation Serif" pitchFamily="18" charset="0"/>
              </a:rPr>
              <a:t>Отбор документов,                                  не подлежащих хранению,                                   к выделению на уничтожение</a:t>
            </a:r>
            <a:endParaRPr lang="ru-RU" sz="2400" dirty="0">
              <a:solidFill>
                <a:schemeClr val="bg2"/>
              </a:solidFill>
              <a:latin typeface="Liberation Serif" pitchFamily="18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2843808" y="836712"/>
            <a:ext cx="648072" cy="122413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79512" y="548680"/>
            <a:ext cx="2664296" cy="18722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</a:pPr>
            <a:endParaRPr lang="ru-RU" b="1" dirty="0" smtClean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491880" y="620688"/>
            <a:ext cx="2232248" cy="18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</a:pPr>
            <a:r>
              <a:rPr lang="ru-RU" altLang="ru-RU" sz="2000" b="1" dirty="0" smtClean="0">
                <a:latin typeface="Liberation Serif" pitchFamily="18" charset="0"/>
                <a:sym typeface="Libre Baskerville" charset="0"/>
              </a:rPr>
              <a:t>Подготовка предложений структурных подразделений госоргана</a:t>
            </a:r>
            <a:endParaRPr lang="ru-RU" sz="2000" b="1" dirty="0" smtClean="0">
              <a:latin typeface="Liberation Serif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228184" y="476672"/>
            <a:ext cx="2808312" cy="18722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</a:pPr>
            <a:r>
              <a:rPr lang="ru-RU" b="1" dirty="0" smtClean="0"/>
              <a:t> 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228184" y="2708920"/>
            <a:ext cx="2915816" cy="1944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</a:pPr>
            <a:endParaRPr lang="ru-RU" b="1" dirty="0" smtClean="0"/>
          </a:p>
        </p:txBody>
      </p:sp>
      <p:sp>
        <p:nvSpPr>
          <p:cNvPr id="25" name="Стрелка вниз 24"/>
          <p:cNvSpPr/>
          <p:nvPr/>
        </p:nvSpPr>
        <p:spPr>
          <a:xfrm>
            <a:off x="6948264" y="2348880"/>
            <a:ext cx="1296144" cy="360040"/>
          </a:xfrm>
          <a:prstGeom prst="downArrow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084168" y="4941168"/>
            <a:ext cx="3059832" cy="1916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</a:pPr>
            <a:endParaRPr lang="ru-RU" b="1" dirty="0" smtClean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0" y="4869160"/>
            <a:ext cx="2555776" cy="19888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</a:pPr>
            <a:endParaRPr lang="ru-RU" b="1" dirty="0" smtClean="0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0" y="2492896"/>
            <a:ext cx="2195736" cy="18722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</a:pPr>
            <a:endParaRPr lang="ru-RU" b="1" dirty="0" smtClean="0"/>
          </a:p>
        </p:txBody>
      </p:sp>
      <p:sp>
        <p:nvSpPr>
          <p:cNvPr id="41" name="TextBox 40"/>
          <p:cNvSpPr txBox="1"/>
          <p:nvPr/>
        </p:nvSpPr>
        <p:spPr>
          <a:xfrm>
            <a:off x="6300192" y="476672"/>
            <a:ext cx="23762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Liberation Serif" pitchFamily="18" charset="0"/>
              </a:rPr>
              <a:t>Составление акта                                о выделении </a:t>
            </a:r>
          </a:p>
          <a:p>
            <a:pPr algn="ctr"/>
            <a:r>
              <a:rPr lang="ru-RU" b="1" dirty="0" smtClean="0">
                <a:latin typeface="Liberation Serif" pitchFamily="18" charset="0"/>
              </a:rPr>
              <a:t>к уничтожению документов,                           не подлежащих хранению</a:t>
            </a:r>
            <a:endParaRPr lang="ru-RU" b="1" dirty="0">
              <a:latin typeface="Liberation Serif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827584" y="908720"/>
            <a:ext cx="17281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Liberation Serif" pitchFamily="18" charset="0"/>
              </a:rPr>
              <a:t>Экспертиза ценности документов госоргане</a:t>
            </a:r>
            <a:endParaRPr lang="ru-RU" sz="2000" b="1" dirty="0">
              <a:latin typeface="Liberation Serif" pitchFamily="18" charset="0"/>
            </a:endParaRPr>
          </a:p>
        </p:txBody>
      </p:sp>
      <p:sp>
        <p:nvSpPr>
          <p:cNvPr id="32" name="Стрелка вправо 31"/>
          <p:cNvSpPr/>
          <p:nvPr/>
        </p:nvSpPr>
        <p:spPr>
          <a:xfrm>
            <a:off x="5580112" y="836712"/>
            <a:ext cx="648072" cy="122413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2771800" y="4797152"/>
            <a:ext cx="3024336" cy="18722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</a:pPr>
            <a:endParaRPr lang="ru-RU" b="1" dirty="0" smtClean="0"/>
          </a:p>
        </p:txBody>
      </p:sp>
      <p:sp>
        <p:nvSpPr>
          <p:cNvPr id="40" name="Стрелка вниз 39"/>
          <p:cNvSpPr/>
          <p:nvPr/>
        </p:nvSpPr>
        <p:spPr>
          <a:xfrm>
            <a:off x="7020272" y="4581128"/>
            <a:ext cx="1224136" cy="432048"/>
          </a:xfrm>
          <a:prstGeom prst="downArrow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TextBox 48"/>
          <p:cNvSpPr txBox="1"/>
          <p:nvPr/>
        </p:nvSpPr>
        <p:spPr>
          <a:xfrm>
            <a:off x="2699792" y="4869160"/>
            <a:ext cx="324036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Liberation Serif" pitchFamily="18" charset="0"/>
              </a:rPr>
              <a:t>УТВЕРЖДЕНИЕ                              </a:t>
            </a:r>
            <a:r>
              <a:rPr lang="ru-RU" b="1" dirty="0" smtClean="0">
                <a:latin typeface="Liberation Serif" pitchFamily="18" charset="0"/>
              </a:rPr>
              <a:t>акта о выделении </a:t>
            </a:r>
          </a:p>
          <a:p>
            <a:pPr algn="ctr"/>
            <a:r>
              <a:rPr lang="ru-RU" b="1" dirty="0" smtClean="0">
                <a:latin typeface="Liberation Serif" pitchFamily="18" charset="0"/>
              </a:rPr>
              <a:t>к уничтожению документов,                 не подлежащих хранению,</a:t>
            </a:r>
          </a:p>
          <a:p>
            <a:pPr algn="ctr"/>
            <a:r>
              <a:rPr lang="ru-RU" b="1" dirty="0" smtClean="0">
                <a:latin typeface="Liberation Serif" pitchFamily="18" charset="0"/>
              </a:rPr>
              <a:t>руководителем госоргана</a:t>
            </a:r>
            <a:endParaRPr lang="ru-RU" b="1" dirty="0">
              <a:latin typeface="Liberation Serif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444208" y="5103674"/>
            <a:ext cx="23762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Liberation Serif" pitchFamily="18" charset="0"/>
              </a:rPr>
              <a:t>  УТВЕРЖДЕНИЕ </a:t>
            </a:r>
            <a:r>
              <a:rPr lang="ru-RU" b="1" dirty="0" smtClean="0">
                <a:latin typeface="Liberation Serif" pitchFamily="18" charset="0"/>
              </a:rPr>
              <a:t>акта о выделении </a:t>
            </a:r>
          </a:p>
          <a:p>
            <a:pPr algn="ctr"/>
            <a:r>
              <a:rPr lang="ru-RU" b="1" dirty="0" smtClean="0">
                <a:latin typeface="Liberation Serif" pitchFamily="18" charset="0"/>
              </a:rPr>
              <a:t>к уничтожению документов,                       не подлежащих хранению, ЭПК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300192" y="2780928"/>
            <a:ext cx="2843808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Liberation Serif" pitchFamily="18" charset="0"/>
              </a:rPr>
              <a:t>СОГЛАСОВАНИЕ                      </a:t>
            </a:r>
            <a:r>
              <a:rPr lang="ru-RU" b="1" dirty="0" smtClean="0">
                <a:latin typeface="Liberation Serif" pitchFamily="18" charset="0"/>
              </a:rPr>
              <a:t>акта о выделении </a:t>
            </a:r>
          </a:p>
          <a:p>
            <a:pPr algn="ctr"/>
            <a:r>
              <a:rPr lang="ru-RU" b="1" dirty="0" smtClean="0">
                <a:latin typeface="Liberation Serif" pitchFamily="18" charset="0"/>
              </a:rPr>
              <a:t>к уничтожению документов,                      не подлежащих хранению ЭК госоргана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-180528" y="5229200"/>
            <a:ext cx="28803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Liberation Serif" pitchFamily="18" charset="0"/>
              </a:rPr>
              <a:t>Передача документов                к уничтожению,                  на утилизацию</a:t>
            </a:r>
            <a:endParaRPr lang="ru-RU" sz="2000" b="1" dirty="0">
              <a:latin typeface="Liberation Serif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79512" y="2852936"/>
            <a:ext cx="19442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Liberation Serif" pitchFamily="18" charset="0"/>
              </a:rPr>
              <a:t>Уничтожение, утилизация документов</a:t>
            </a:r>
            <a:endParaRPr lang="ru-RU" sz="2000" b="1" dirty="0">
              <a:latin typeface="Liberation Serif" pitchFamily="18" charset="0"/>
            </a:endParaRPr>
          </a:p>
        </p:txBody>
      </p:sp>
      <p:sp>
        <p:nvSpPr>
          <p:cNvPr id="38" name="Стрелка вверх 37"/>
          <p:cNvSpPr/>
          <p:nvPr/>
        </p:nvSpPr>
        <p:spPr>
          <a:xfrm>
            <a:off x="611560" y="4365104"/>
            <a:ext cx="1296144" cy="504056"/>
          </a:xfrm>
          <a:prstGeom prst="upArrow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лево 25"/>
          <p:cNvSpPr/>
          <p:nvPr/>
        </p:nvSpPr>
        <p:spPr>
          <a:xfrm>
            <a:off x="5724128" y="5517232"/>
            <a:ext cx="432048" cy="988688"/>
          </a:xfrm>
          <a:prstGeom prst="leftArrow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лево 29"/>
          <p:cNvSpPr/>
          <p:nvPr/>
        </p:nvSpPr>
        <p:spPr>
          <a:xfrm>
            <a:off x="2483768" y="4725144"/>
            <a:ext cx="504056" cy="988688"/>
          </a:xfrm>
          <a:prstGeom prst="leftArrow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otche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52736"/>
            <a:ext cx="9144000" cy="56166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84784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Методическое обеспечение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7544" y="1628800"/>
            <a:ext cx="8280920" cy="2160240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bg1"/>
                </a:solidFill>
                <a:latin typeface="Liberation Serif" pitchFamily="18" charset="0"/>
              </a:rPr>
              <a:t>Презентации размещены на официальном сайте Управления архивами Свердловской области в разделе «Методическая помощь организациям-источникам комплектования архивов»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Liberation Serif" pitchFamily="18" charset="0"/>
              </a:rPr>
              <a:t> </a:t>
            </a:r>
            <a:r>
              <a:rPr lang="ru-RU" sz="2000" i="1" dirty="0" smtClean="0">
                <a:solidFill>
                  <a:schemeClr val="bg2"/>
                </a:solidFill>
                <a:latin typeface="Liberation Serif" pitchFamily="18" charset="0"/>
              </a:rPr>
              <a:t>(https://uprarchives.midural.ru/article/show/id/1098)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79512" y="4149080"/>
            <a:ext cx="8712968" cy="2160240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800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ru-RU" sz="2000" dirty="0" smtClean="0">
                <a:solidFill>
                  <a:schemeClr val="bg1"/>
                </a:solidFill>
                <a:latin typeface="Liberation Serif" pitchFamily="18" charset="0"/>
              </a:rPr>
              <a:t>Методические рекомендации  «Отбор архивных документов организации, не подлежащих хранению, к выделению на уничтожение. Составление акта о выделении к уничтожению документов, не подлежащих хранению»</a:t>
            </a:r>
          </a:p>
          <a:p>
            <a:pPr marL="10800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2000" i="1" dirty="0" smtClean="0">
                <a:solidFill>
                  <a:schemeClr val="bg2"/>
                </a:solidFill>
                <a:latin typeface="Liberation Serif" pitchFamily="18" charset="0"/>
              </a:rPr>
              <a:t>https://uprarchives.midural.ru/uploads/2023/12/</a:t>
            </a:r>
            <a:r>
              <a:rPr lang="ru-RU" sz="2000" i="1" dirty="0" smtClean="0">
                <a:solidFill>
                  <a:schemeClr val="bg2"/>
                </a:solidFill>
                <a:latin typeface="Liberation Serif" pitchFamily="18" charset="0"/>
              </a:rPr>
              <a:t>Памятка.%20Отбор%20документов%20к%20выделению%20на%20уничтожение.</a:t>
            </a:r>
            <a:r>
              <a:rPr lang="en-US" sz="2000" i="1" dirty="0" err="1" smtClean="0">
                <a:solidFill>
                  <a:schemeClr val="bg2"/>
                </a:solidFill>
                <a:latin typeface="Liberation Serif" pitchFamily="18" charset="0"/>
              </a:rPr>
              <a:t>pdf</a:t>
            </a:r>
            <a:endParaRPr lang="ru-RU" sz="2000" i="1" dirty="0" smtClean="0">
              <a:solidFill>
                <a:schemeClr val="bg2"/>
              </a:solidFill>
              <a:latin typeface="Liberation Serif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9"/>
            <a:ext cx="8280920" cy="115212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Законодательство Российской Федерации в сфере архивного дела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395536" y="1628800"/>
            <a:ext cx="8640960" cy="4968552"/>
          </a:xfrm>
          <a:prstGeom prst="rect">
            <a:avLst/>
          </a:prstGeom>
          <a:solidFill>
            <a:schemeClr val="tx2"/>
          </a:solidFill>
        </p:spPr>
        <p:txBody>
          <a:bodyPr vert="horz" anchor="ctr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ru-RU" sz="80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ru-RU" sz="88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iberation Serif" pitchFamily="18" charset="0"/>
              <a:ea typeface="+mn-ea"/>
              <a:cs typeface="Times New Roman" pitchFamily="18" charset="0"/>
            </a:endParaRPr>
          </a:p>
          <a:p>
            <a:pPr marL="360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tabLst/>
              <a:defRPr/>
            </a:pPr>
            <a:r>
              <a:rPr kumimoji="0" lang="ru-RU" sz="8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Times New Roman" pitchFamily="18" charset="0"/>
              </a:rPr>
              <a:t>  приказ Федерального архивного агентства от 22.05.2019 № 71</a:t>
            </a:r>
            <a:r>
              <a:rPr kumimoji="0" lang="ru-RU" sz="8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Times New Roman" pitchFamily="18" charset="0"/>
              </a:rPr>
              <a:t/>
            </a:r>
            <a:br>
              <a:rPr kumimoji="0" lang="ru-RU" sz="8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Times New Roman" pitchFamily="18" charset="0"/>
              </a:rPr>
            </a:br>
            <a:r>
              <a:rPr kumimoji="0" lang="ru-RU" sz="8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Times New Roman" pitchFamily="18" charset="0"/>
              </a:rPr>
              <a:t> «Об утверждении Правил делопроизводства в государственных органах, органах местного самоуправления»</a:t>
            </a:r>
            <a:r>
              <a:rPr kumimoji="0" lang="en-US" sz="8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Times New Roman" pitchFamily="18" charset="0"/>
              </a:rPr>
              <a:t>;</a:t>
            </a:r>
          </a:p>
          <a:p>
            <a:pPr marL="360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tabLst/>
              <a:defRPr/>
            </a:pPr>
            <a:endParaRPr kumimoji="0" lang="ru-RU" sz="8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iberation Serif" pitchFamily="18" charset="0"/>
              <a:ea typeface="+mn-ea"/>
              <a:cs typeface="Times New Roman" pitchFamily="18" charset="0"/>
            </a:endParaRPr>
          </a:p>
          <a:p>
            <a:pPr marL="360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tabLst/>
              <a:defRPr/>
            </a:pPr>
            <a:r>
              <a:rPr kumimoji="0" lang="ru-RU" sz="8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Times New Roman" pitchFamily="18" charset="0"/>
              </a:rPr>
              <a:t>  приказ Федерального архивного агентства от 15.06.2020 № 69 </a:t>
            </a:r>
            <a:r>
              <a:rPr kumimoji="0" lang="ru-RU" sz="8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Times New Roman" pitchFamily="18" charset="0"/>
              </a:rPr>
              <a:t>«Об утверждении Типовых функциональных требований к системам электронного документооборота и системам хранения электронных документов архивах государственных органов»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+mn-cs"/>
              </a:rPr>
              <a:t> .</a:t>
            </a:r>
            <a:endParaRPr kumimoji="0" lang="ru-RU" sz="8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iberation Serif" pitchFamily="18" charset="0"/>
              <a:ea typeface="+mn-ea"/>
              <a:cs typeface="Times New Roman" pitchFamily="18" charset="0"/>
            </a:endParaRPr>
          </a:p>
          <a:p>
            <a:pPr marL="360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tabLst/>
              <a:defRPr/>
            </a:pPr>
            <a:endParaRPr kumimoji="0" lang="ru-RU" sz="8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iberation Serif" pitchFamily="18" charset="0"/>
              <a:ea typeface="+mn-ea"/>
              <a:cs typeface="Times New Roman" pitchFamily="18" charset="0"/>
            </a:endParaRPr>
          </a:p>
          <a:p>
            <a:pPr marL="360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tabLst/>
              <a:defRPr/>
            </a:pPr>
            <a:r>
              <a:rPr kumimoji="0" lang="ru-RU" altLang="ru-RU" sz="8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  приказ Федерального архивного агентства от 31.07.2023 № 77 </a:t>
            </a:r>
            <a:r>
              <a:rPr kumimoji="0" lang="ru-RU" altLang="ru-RU" sz="8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«Об утверждении Правил организации хранения, комплектования, учета и использования документов Архивного фонда Российской Федерации и других архивных документов в государственных органах, органах местного самоуправления и организациях» (далее – Правила хранения, 2023)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ru-RU" sz="8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iberation Serif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ru-RU" sz="8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iberation Serif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16632"/>
            <a:ext cx="8280920" cy="115212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Законодательство Российской Федерации в сфере архивного дела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51520" y="1340768"/>
            <a:ext cx="8784976" cy="5256584"/>
          </a:xfrm>
          <a:prstGeom prst="rect">
            <a:avLst/>
          </a:prstGeom>
          <a:solidFill>
            <a:schemeClr val="tx2"/>
          </a:solidFill>
        </p:spPr>
        <p:txBody>
          <a:bodyPr vert="horz" anchor="ctr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ru-RU" sz="80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ru-RU" sz="88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iberation Serif" pitchFamily="18" charset="0"/>
              <a:ea typeface="+mn-ea"/>
              <a:cs typeface="Times New Roman" pitchFamily="18" charset="0"/>
            </a:endParaRPr>
          </a:p>
          <a:p>
            <a:pPr marL="360000" lvl="0">
              <a:buClr>
                <a:schemeClr val="accent2"/>
              </a:buClr>
              <a:buSzPct val="60000"/>
              <a:buFont typeface="Wingdings" pitchFamily="2" charset="2"/>
              <a:buChar char="q"/>
              <a:defRPr/>
            </a:pPr>
            <a:r>
              <a:rPr kumimoji="0" lang="ru-RU" sz="8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Times New Roman" pitchFamily="18" charset="0"/>
              </a:rPr>
              <a:t>  приказ Федерального архивного агентства </a:t>
            </a:r>
            <a:r>
              <a:rPr lang="ru-RU" altLang="ru-RU" sz="8800" b="1" i="1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от 20.12.2019 № 236 </a:t>
            </a:r>
            <a:r>
              <a:rPr kumimoji="0" lang="ru-RU" sz="8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Times New Roman" pitchFamily="18" charset="0"/>
              </a:rPr>
              <a:t/>
            </a:r>
            <a:br>
              <a:rPr kumimoji="0" lang="ru-RU" sz="8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Times New Roman" pitchFamily="18" charset="0"/>
              </a:rPr>
            </a:br>
            <a:r>
              <a:rPr kumimoji="0" lang="ru-RU" sz="8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Times New Roman" pitchFamily="18" charset="0"/>
              </a:rPr>
              <a:t> </a:t>
            </a:r>
            <a:r>
              <a:rPr lang="ru-RU" altLang="ru-RU" sz="8800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«Об утверждении Перечня типовых управленческих архивных документов, образующихся в процессе деятельности государственных органов, органов местного самоуправления и организаций, с указанием сроков их хранения» (далее – Перечень)</a:t>
            </a:r>
            <a:r>
              <a:rPr kumimoji="0" lang="en-US" sz="8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Times New Roman" pitchFamily="18" charset="0"/>
              </a:rPr>
              <a:t>;</a:t>
            </a:r>
          </a:p>
          <a:p>
            <a:pPr marL="360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tabLst/>
              <a:defRPr/>
            </a:pPr>
            <a:endParaRPr kumimoji="0" lang="ru-RU" sz="8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iberation Serif" pitchFamily="18" charset="0"/>
              <a:ea typeface="+mn-ea"/>
              <a:cs typeface="Times New Roman" pitchFamily="18" charset="0"/>
            </a:endParaRPr>
          </a:p>
          <a:p>
            <a:pPr marL="360000">
              <a:buClr>
                <a:schemeClr val="accent2"/>
              </a:buClr>
              <a:buSzPct val="60000"/>
              <a:buFont typeface="Wingdings" pitchFamily="2" charset="2"/>
              <a:buChar char="q"/>
              <a:defRPr/>
            </a:pPr>
            <a:r>
              <a:rPr kumimoji="0" lang="ru-RU" sz="8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Times New Roman" pitchFamily="18" charset="0"/>
              </a:rPr>
              <a:t>  приказ Федерального архивного агентства </a:t>
            </a:r>
            <a:r>
              <a:rPr lang="ru-RU" altLang="ru-RU" sz="8800" b="1" i="1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от 20.12.20</a:t>
            </a:r>
            <a:r>
              <a:rPr lang="en-US" altLang="ru-RU" sz="8800" b="1" i="1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1</a:t>
            </a:r>
            <a:r>
              <a:rPr lang="ru-RU" altLang="ru-RU" sz="8800" b="1" i="1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9 № 237 </a:t>
            </a:r>
            <a:r>
              <a:rPr lang="ru-RU" altLang="ru-RU" sz="8800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«Об утверждении Инструкции по применению Перечня типовых управленческих архивных документов, образующихся в процессе деятельности государственных органов, органов местного самоуправления и организаций, с указанием сроков их хранения»</a:t>
            </a:r>
            <a:endParaRPr kumimoji="0" lang="ru-RU" sz="8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iberation Serif" pitchFamily="18" charset="0"/>
              <a:ea typeface="+mn-ea"/>
              <a:cs typeface="Times New Roman" pitchFamily="18" charset="0"/>
            </a:endParaRPr>
          </a:p>
          <a:p>
            <a:pPr marL="360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tabLst/>
              <a:defRPr/>
            </a:pPr>
            <a:endParaRPr kumimoji="0" lang="ru-RU" sz="8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iberation Serif" pitchFamily="18" charset="0"/>
              <a:ea typeface="+mn-ea"/>
              <a:cs typeface="Times New Roman" pitchFamily="18" charset="0"/>
            </a:endParaRPr>
          </a:p>
          <a:p>
            <a:pPr marL="360000">
              <a:buClr>
                <a:schemeClr val="accent2"/>
              </a:buClr>
              <a:buSzPct val="60000"/>
              <a:buFont typeface="Wingdings" pitchFamily="2" charset="2"/>
              <a:buChar char="q"/>
              <a:defRPr/>
            </a:pPr>
            <a:r>
              <a:rPr kumimoji="0" lang="ru-RU" altLang="ru-RU" sz="8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 </a:t>
            </a:r>
            <a:r>
              <a:rPr lang="ru-RU" altLang="ru-RU" sz="8800" b="1" i="1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Разъяснения по внедрению Перечня</a:t>
            </a:r>
            <a:r>
              <a:rPr lang="ru-RU" altLang="ru-RU" sz="8800" i="1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 </a:t>
            </a:r>
            <a:r>
              <a:rPr lang="ru-RU" altLang="ru-RU" sz="8800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типовых управленческих архивных документов, образующихся в процессе деятельности государственных органов, органов местного самоуправления и организаций с указанием сроков их хранения, опубликованными              на официальном сайте Федерального архивного агентства                         </a:t>
            </a:r>
            <a:r>
              <a:rPr lang="ru-RU" altLang="ru-RU" sz="8800" dirty="0" smtClean="0">
                <a:solidFill>
                  <a:schemeClr val="accent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(http://archives.ru/press/12-03-2020.shtml)</a:t>
            </a:r>
          </a:p>
          <a:p>
            <a:pPr marL="360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tabLst/>
              <a:defRPr/>
            </a:pPr>
            <a:endParaRPr kumimoji="0" lang="ru-RU" altLang="ru-RU" sz="8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iberation Serif" pitchFamily="18" charset="0"/>
              <a:ea typeface="Liberation Serif" pitchFamily="18" charset="0"/>
              <a:cs typeface="Liberation Serif" pitchFamily="18" charset="0"/>
              <a:sym typeface="Libre Baskerville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ru-RU" sz="8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iberation Serif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ru-RU" sz="8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iberation Serif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otch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764704"/>
            <a:ext cx="8784976" cy="576064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16632"/>
            <a:ext cx="8712968" cy="576064"/>
          </a:xfrm>
          <a:solidFill>
            <a:schemeClr val="tx2"/>
          </a:solidFill>
        </p:spPr>
        <p:txBody>
          <a:bodyPr>
            <a:noAutofit/>
          </a:bodyPr>
          <a:lstStyle/>
          <a:p>
            <a:pPr algn="ctr"/>
            <a:r>
              <a:rPr lang="ru-RU" altLang="ru-RU" sz="2800" b="1" dirty="0" smtClean="0">
                <a:solidFill>
                  <a:schemeClr val="bg2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Федеральный ЗАКОН Об архивном деле</a:t>
            </a:r>
            <a:endParaRPr lang="ru-RU" altLang="ru-RU" sz="2800" b="1" dirty="0">
              <a:solidFill>
                <a:schemeClr val="bg2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  <a:sym typeface="Libre Baskerville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915816" y="908720"/>
            <a:ext cx="5832648" cy="2808312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  <a:r>
              <a:rPr lang="ru-RU" sz="2400" b="1" i="1" dirty="0" smtClean="0">
                <a:solidFill>
                  <a:schemeClr val="bg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Экспертиза ценности документов </a:t>
            </a:r>
            <a:r>
              <a:rPr lang="ru-RU" sz="2400" i="1" dirty="0" smtClean="0">
                <a:solidFill>
                  <a:schemeClr val="bg1"/>
                </a:solidFill>
                <a:latin typeface="Liberation Serif" pitchFamily="18" charset="0"/>
              </a:rPr>
              <a:t>- </a:t>
            </a: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</a:rPr>
              <a:t>изучение документов на основании критериев их ценности в целях определения сроков хранения документов и отбора их для включения  в состав Архивного фонда Российской Федерации</a:t>
            </a:r>
            <a:endParaRPr lang="ru-RU" sz="24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95536" y="4077072"/>
            <a:ext cx="7704856" cy="223224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000" dirty="0" smtClean="0">
              <a:solidFill>
                <a:schemeClr val="bg1"/>
              </a:solidFill>
              <a:latin typeface="Liberation Serif" pitchFamily="18" charset="0"/>
            </a:endParaRPr>
          </a:p>
          <a:p>
            <a:pPr marL="360000" indent="-514350">
              <a:lnSpc>
                <a:spcPct val="80000"/>
              </a:lnSpc>
              <a:spcAft>
                <a:spcPct val="0"/>
              </a:spcAft>
            </a:pP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</a:rPr>
              <a:t>      Экспертиза ценности документов осуществляется уполномоченным органом исполнительной власти субъекта Российской Федерации в сфере архивного дела, государственным, муниципальным архивом совместно с собственником или владельцем архивных документов</a:t>
            </a:r>
          </a:p>
          <a:p>
            <a:pPr algn="ctr"/>
            <a:endParaRPr lang="ru-RU" dirty="0"/>
          </a:p>
        </p:txBody>
      </p:sp>
      <p:pic>
        <p:nvPicPr>
          <p:cNvPr id="6" name="Рисунок 5" descr="8inde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628800"/>
            <a:ext cx="2665312" cy="194421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otch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764704"/>
            <a:ext cx="8784976" cy="5760640"/>
          </a:xfrm>
          <a:prstGeom prst="rect">
            <a:avLst/>
          </a:prstGeom>
        </p:spPr>
      </p:pic>
      <p:sp>
        <p:nvSpPr>
          <p:cNvPr id="19" name="Скругленный прямоугольник 18"/>
          <p:cNvSpPr/>
          <p:nvPr/>
        </p:nvSpPr>
        <p:spPr>
          <a:xfrm>
            <a:off x="323528" y="908720"/>
            <a:ext cx="5544616" cy="201622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</a:rPr>
              <a:t>Экспертизе ценности подлежат все документы организации независимо  от видов носителей и способов записи</a:t>
            </a:r>
            <a:endParaRPr lang="ru-RU" sz="24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39552" y="3933056"/>
            <a:ext cx="8208912" cy="2448272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000" dirty="0" smtClean="0">
              <a:solidFill>
                <a:schemeClr val="bg1"/>
              </a:solidFill>
              <a:latin typeface="Liberation Serif" pitchFamily="18" charset="0"/>
            </a:endParaRPr>
          </a:p>
          <a:p>
            <a:pPr marL="360000" indent="-514350">
              <a:lnSpc>
                <a:spcPct val="80000"/>
              </a:lnSpc>
              <a:spcAft>
                <a:spcPct val="0"/>
              </a:spcAft>
            </a:pPr>
            <a:r>
              <a:rPr lang="ru-RU" sz="2000" dirty="0" smtClean="0">
                <a:solidFill>
                  <a:schemeClr val="bg1"/>
                </a:solidFill>
                <a:latin typeface="Liberation Serif" pitchFamily="18" charset="0"/>
              </a:rPr>
              <a:t>     </a:t>
            </a: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</a:rPr>
              <a:t>Уничтожение документов до проведения в порядке, установленном нормами Правил хранения, экспертизы ценности и утверждения руководителем </a:t>
            </a: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</a:rPr>
              <a:t>государственного органа, организации описей </a:t>
            </a: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</a:rPr>
              <a:t>дел постоянного хранения  и согласования описей дел по личному составу, запрещается</a:t>
            </a:r>
          </a:p>
          <a:p>
            <a:pPr algn="ctr"/>
            <a:endParaRPr lang="ru-RU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79512" y="116632"/>
            <a:ext cx="8712968" cy="576064"/>
          </a:xfrm>
          <a:prstGeom prst="rect">
            <a:avLst/>
          </a:prstGeom>
          <a:solidFill>
            <a:schemeClr val="tx2"/>
          </a:solidFill>
        </p:spPr>
        <p:txBody>
          <a:bodyPr vert="horz" anchor="b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altLang="ru-RU" sz="2800" b="1" dirty="0" smtClean="0">
                <a:solidFill>
                  <a:schemeClr val="bg2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ФЕДЕРАЛЬНЫЙ ЗАКОН ОБ АРХИВНОМ ДЕЛЕ</a:t>
            </a:r>
            <a:endParaRPr kumimoji="0" lang="ru-RU" altLang="ru-RU" sz="2800" b="1" i="0" u="none" strike="noStrike" kern="1200" cap="all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Liberation Serif" pitchFamily="18" charset="0"/>
              <a:ea typeface="Liberation Serif" pitchFamily="18" charset="0"/>
              <a:cs typeface="Liberation Serif" pitchFamily="18" charset="0"/>
              <a:sym typeface="Libre Baskerville" charset="0"/>
            </a:endParaRPr>
          </a:p>
        </p:txBody>
      </p:sp>
      <p:pic>
        <p:nvPicPr>
          <p:cNvPr id="10" name="Рисунок 9" descr="9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8144" y="1052736"/>
            <a:ext cx="3096344" cy="2376264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otch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64704"/>
            <a:ext cx="9144000" cy="5760640"/>
          </a:xfrm>
          <a:prstGeom prst="rect">
            <a:avLst/>
          </a:prstGeom>
        </p:spPr>
      </p:pic>
      <p:sp>
        <p:nvSpPr>
          <p:cNvPr id="19" name="Скругленный прямоугольник 18"/>
          <p:cNvSpPr/>
          <p:nvPr/>
        </p:nvSpPr>
        <p:spPr>
          <a:xfrm>
            <a:off x="251520" y="764704"/>
            <a:ext cx="8784976" cy="1008112"/>
          </a:xfrm>
          <a:prstGeom prst="roundRect">
            <a:avLst/>
          </a:prstGeom>
          <a:solidFill>
            <a:schemeClr val="tx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Liberation Serif" pitchFamily="18" charset="0"/>
              </a:rPr>
              <a:t>Основные задачи экспертизы ценности документов:</a:t>
            </a:r>
          </a:p>
          <a:p>
            <a:pPr algn="ctr"/>
            <a:endParaRPr lang="ru-RU" sz="2400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179512" y="116632"/>
            <a:ext cx="8712968" cy="576064"/>
          </a:xfrm>
          <a:prstGeom prst="rect">
            <a:avLst/>
          </a:prstGeom>
          <a:solidFill>
            <a:schemeClr val="tx2"/>
          </a:solidFill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Правила хранения, 2023</a:t>
            </a:r>
            <a:endParaRPr kumimoji="0" lang="ru-RU" altLang="ru-RU" sz="2800" b="1" i="0" u="none" strike="noStrike" kern="1200" cap="all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Liberation Serif" pitchFamily="18" charset="0"/>
              <a:ea typeface="Liberation Serif" pitchFamily="18" charset="0"/>
              <a:cs typeface="Liberation Serif" pitchFamily="18" charset="0"/>
              <a:sym typeface="Libre Baskerville" charset="0"/>
            </a:endParaRPr>
          </a:p>
        </p:txBody>
      </p:sp>
      <p:sp>
        <p:nvSpPr>
          <p:cNvPr id="14" name="Подзаголовок 2"/>
          <p:cNvSpPr txBox="1">
            <a:spLocks/>
          </p:cNvSpPr>
          <p:nvPr/>
        </p:nvSpPr>
        <p:spPr>
          <a:xfrm>
            <a:off x="251520" y="2321496"/>
            <a:ext cx="8424936" cy="4275856"/>
          </a:xfrm>
          <a:prstGeom prst="rect">
            <a:avLst/>
          </a:prstGeom>
          <a:solidFill>
            <a:schemeClr val="tx2"/>
          </a:solidFill>
        </p:spPr>
        <p:txBody>
          <a:bodyPr vert="horz" anchor="ctr">
            <a:normAutofit/>
          </a:bodyPr>
          <a:lstStyle/>
          <a:p>
            <a:pPr marL="180000"/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</a:rPr>
              <a:t>а) определение сроков хранения документов при разработке номенклатуры дел;</a:t>
            </a:r>
          </a:p>
          <a:p>
            <a:pPr marL="180000"/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</a:rPr>
              <a:t>б) отбор документов для включения в состав Архивного фонда Российской Федерации, а также для передачи в архив (структурное подразделение, осуществляющее хранение архивных документов);</a:t>
            </a:r>
          </a:p>
          <a:p>
            <a:pPr marL="180000"/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</a:rPr>
              <a:t>в) выявление документов с истекшими сроками хранения для включения их в акт о выделении к уничтожению документов, не подлежащих хранению.</a:t>
            </a:r>
          </a:p>
          <a:p>
            <a:pPr marL="0" marR="0" lvl="0" indent="-51435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tabLst/>
              <a:defRPr/>
            </a:pPr>
            <a:endParaRPr kumimoji="0" lang="ru-RU" sz="26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iberation Serif" pitchFamily="18" charset="0"/>
              <a:ea typeface="+mn-ea"/>
              <a:cs typeface="+mn-cs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3419872" y="1772816"/>
            <a:ext cx="2304256" cy="648072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otche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764704"/>
            <a:ext cx="9144000" cy="5760640"/>
          </a:xfrm>
          <a:prstGeom prst="rect">
            <a:avLst/>
          </a:prstGeom>
        </p:spPr>
      </p:pic>
      <p:sp>
        <p:nvSpPr>
          <p:cNvPr id="19" name="Скругленный прямоугольник 18"/>
          <p:cNvSpPr/>
          <p:nvPr/>
        </p:nvSpPr>
        <p:spPr>
          <a:xfrm>
            <a:off x="539552" y="764704"/>
            <a:ext cx="8208912" cy="1008112"/>
          </a:xfrm>
          <a:prstGeom prst="roundRect">
            <a:avLst/>
          </a:prstGeom>
          <a:solidFill>
            <a:schemeClr val="tx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Liberation Serif" pitchFamily="18" charset="0"/>
              </a:rPr>
              <a:t>По результатам экспертизы ценности в структурных подразделениях государственного органа составляются:</a:t>
            </a:r>
          </a:p>
          <a:p>
            <a:pPr algn="ctr"/>
            <a:endParaRPr lang="ru-RU" sz="2400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179512" y="116632"/>
            <a:ext cx="8712968" cy="576064"/>
          </a:xfrm>
          <a:prstGeom prst="rect">
            <a:avLst/>
          </a:prstGeom>
          <a:solidFill>
            <a:schemeClr val="tx2"/>
          </a:solidFill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Правила хранения, 2023</a:t>
            </a:r>
            <a:endParaRPr kumimoji="0" lang="ru-RU" altLang="ru-RU" sz="2800" b="1" i="0" u="none" strike="noStrike" kern="1200" cap="all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Liberation Serif" pitchFamily="18" charset="0"/>
              <a:ea typeface="Liberation Serif" pitchFamily="18" charset="0"/>
              <a:cs typeface="Liberation Serif" pitchFamily="18" charset="0"/>
              <a:sym typeface="Libre Baskerville" charset="0"/>
            </a:endParaRPr>
          </a:p>
        </p:txBody>
      </p:sp>
      <p:sp>
        <p:nvSpPr>
          <p:cNvPr id="14" name="Подзаголовок 2"/>
          <p:cNvSpPr txBox="1">
            <a:spLocks/>
          </p:cNvSpPr>
          <p:nvPr/>
        </p:nvSpPr>
        <p:spPr>
          <a:xfrm>
            <a:off x="323528" y="2132856"/>
            <a:ext cx="8424936" cy="4536504"/>
          </a:xfrm>
          <a:prstGeom prst="rect">
            <a:avLst/>
          </a:prstGeom>
          <a:solidFill>
            <a:schemeClr val="tx2"/>
          </a:solidFill>
        </p:spPr>
        <p:txBody>
          <a:bodyPr vert="horz" anchor="ctr">
            <a:normAutofit fontScale="25000" lnSpcReduction="20000"/>
          </a:bodyPr>
          <a:lstStyle/>
          <a:p>
            <a:pPr marL="360000" marR="0" lvl="0" indent="0" algn="l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+mn-cs"/>
              </a:rPr>
              <a:t>а) номенклатуры дел структурных подразделений;</a:t>
            </a:r>
          </a:p>
          <a:p>
            <a:pPr marL="360000" marR="0" lvl="0" indent="0" algn="l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+mn-cs"/>
              </a:rPr>
              <a:t>б) описи дел, документов, описи электронных документов структурных подразделений:  постоянного, временных                  (свыше 10 лет) сроков хранения, по личному составу;</a:t>
            </a:r>
          </a:p>
          <a:p>
            <a:pPr marL="360000" marR="0" lvl="0" indent="0" algn="l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+mn-cs"/>
              </a:rPr>
              <a:t>в) проекты перечней проектов/объектов, проблем/тем,               научно-техническая документация по которым подлежит передаче на постоянное хранение;</a:t>
            </a:r>
          </a:p>
          <a:p>
            <a:pPr marL="360000" marR="0" lvl="0" indent="0" algn="l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+mn-cs"/>
              </a:rPr>
              <a:t>г) предложения к акту о выделении                                  к уничтожению документов,</a:t>
            </a:r>
            <a:r>
              <a:rPr kumimoji="0" lang="ru-RU" sz="9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+mn-cs"/>
              </a:rPr>
              <a:t> </a:t>
            </a:r>
            <a:r>
              <a:rPr kumimoji="0" lang="ru-RU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+mn-cs"/>
              </a:rPr>
              <a:t>не подлежащих                                 хранению.</a:t>
            </a:r>
          </a:p>
          <a:p>
            <a:pPr marL="0" marR="0" lvl="0" indent="-51435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tabLst/>
              <a:defRPr/>
            </a:pPr>
            <a:endParaRPr kumimoji="0" lang="ru-RU" sz="26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iberation Serif" pitchFamily="18" charset="0"/>
              <a:ea typeface="+mn-ea"/>
              <a:cs typeface="+mn-cs"/>
            </a:endParaRPr>
          </a:p>
        </p:txBody>
      </p:sp>
      <p:pic>
        <p:nvPicPr>
          <p:cNvPr id="15" name="Рисунок 14" descr="й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44208" y="4869160"/>
            <a:ext cx="2699792" cy="1781175"/>
          </a:xfrm>
          <a:prstGeom prst="rect">
            <a:avLst/>
          </a:prstGeom>
        </p:spPr>
      </p:pic>
      <p:sp>
        <p:nvSpPr>
          <p:cNvPr id="6" name="Стрелка вниз 5"/>
          <p:cNvSpPr/>
          <p:nvPr/>
        </p:nvSpPr>
        <p:spPr>
          <a:xfrm>
            <a:off x="3419872" y="1772816"/>
            <a:ext cx="2088232" cy="504056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otch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36712"/>
            <a:ext cx="9144000" cy="5760640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971600" y="908720"/>
            <a:ext cx="7200800" cy="1778496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Liberation Serif" pitchFamily="18" charset="0"/>
              </a:rPr>
              <a:t>Отбор документов, не подлежащих хранению,               к выделению на уничтожение, проводится в государственном органе в процессе проведения экспертизы ценности документов:</a:t>
            </a:r>
          </a:p>
          <a:p>
            <a:pPr algn="ctr"/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7544" y="3429000"/>
            <a:ext cx="3888432" cy="2880320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Liberation Serif" pitchFamily="18" charset="0"/>
              </a:rPr>
              <a:t>в структурных подразделениях при подготовке дел                      к передаче в архив</a:t>
            </a:r>
            <a:r>
              <a:rPr lang="ru-RU" sz="2400" dirty="0" smtClean="0">
                <a:solidFill>
                  <a:schemeClr val="bg1"/>
                </a:solidFill>
                <a:latin typeface="Liberation Serif" pitchFamily="18" charset="0"/>
              </a:rPr>
              <a:t>                     </a:t>
            </a:r>
            <a:r>
              <a:rPr lang="ru-RU" sz="2000" dirty="0" smtClean="0">
                <a:solidFill>
                  <a:schemeClr val="bg1"/>
                </a:solidFill>
                <a:latin typeface="Liberation Serif" pitchFamily="18" charset="0"/>
              </a:rPr>
              <a:t>(на основании номенклатур дел структурных подразделений)</a:t>
            </a:r>
          </a:p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32040" y="3356992"/>
            <a:ext cx="4032448" cy="3024336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Liberation Serif" pitchFamily="18" charset="0"/>
              </a:rPr>
              <a:t>в архиве </a:t>
            </a: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Liberation Serif" pitchFamily="18" charset="0"/>
              </a:rPr>
              <a:t>по истечении сроков хранения дел временных (свыше 10 лет) сроков хранения, дел по личному составу (на основании описей дел временных (свыше 10 лет) сроков хранения и описей дел по личному составу)</a:t>
            </a:r>
          </a:p>
          <a:p>
            <a:pPr algn="ctr"/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6228184" y="2708920"/>
            <a:ext cx="1440160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1907704" y="2708920"/>
            <a:ext cx="1440160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79512" y="116632"/>
            <a:ext cx="8712968" cy="576064"/>
          </a:xfrm>
          <a:prstGeom prst="rect">
            <a:avLst/>
          </a:prstGeom>
          <a:solidFill>
            <a:schemeClr val="tx2"/>
          </a:solidFill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Правила хранения, 2023</a:t>
            </a:r>
            <a:endParaRPr kumimoji="0" lang="ru-RU" altLang="ru-RU" sz="2800" b="1" i="0" u="none" strike="noStrike" kern="1200" cap="all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Liberation Serif" pitchFamily="18" charset="0"/>
              <a:ea typeface="Liberation Serif" pitchFamily="18" charset="0"/>
              <a:cs typeface="Liberation Serif" pitchFamily="18" charset="0"/>
              <a:sym typeface="Libre Baskerville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2350</TotalTime>
  <Words>1719</Words>
  <Application>Microsoft Office PowerPoint</Application>
  <PresentationFormat>Экран (4:3)</PresentationFormat>
  <Paragraphs>276</Paragraphs>
  <Slides>28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Обычная</vt:lpstr>
      <vt:lpstr>Слайд 1</vt:lpstr>
      <vt:lpstr>Законодательство Российской Федерации в сфере архивного дела</vt:lpstr>
      <vt:lpstr>Законодательство Российской Федерации в сфере архивного дела</vt:lpstr>
      <vt:lpstr>Законодательство Российской Федерации в сфере архивного дела</vt:lpstr>
      <vt:lpstr>Федеральный ЗАКОН Об архивном деле</vt:lpstr>
      <vt:lpstr>Слайд 6</vt:lpstr>
      <vt:lpstr>Слайд 7</vt:lpstr>
      <vt:lpstr>Слайд 8</vt:lpstr>
      <vt:lpstr>Слайд 9</vt:lpstr>
      <vt:lpstr>Слайд 10</vt:lpstr>
      <vt:lpstr>IV. Определение сроков хранения документов</vt:lpstr>
      <vt:lpstr>IV. Определение сроков хранения документов</vt:lpstr>
      <vt:lpstr>IV. Определение сроков хранения документов</vt:lpstr>
      <vt:lpstr>IV. Определение сроков хранения документов</vt:lpstr>
      <vt:lpstr>IV. Определение сроков хранения документов</vt:lpstr>
      <vt:lpstr>IV. Определение сроков хранения документов</vt:lpstr>
      <vt:lpstr>IV. Определение сроков хранения документов</vt:lpstr>
      <vt:lpstr>IV. Определение сроков хранения документов</vt:lpstr>
      <vt:lpstr>IV. Определение сроков хранения документов</vt:lpstr>
      <vt:lpstr>Спасибо за внимание!</vt:lpstr>
      <vt:lpstr>Спасибо за внимание!</vt:lpstr>
      <vt:lpstr>Порядок передачи дел, документов, выделенных к уничтожению, на утилизацию</vt:lpstr>
      <vt:lpstr>Порядок передачи дел, документов, выделенных к уничтожению, на утилизацию</vt:lpstr>
      <vt:lpstr>    Порядок передачи дел, документов, выделенных к уничтожению, на утилизацию</vt:lpstr>
      <vt:lpstr>   Порядок передачи дел, документов, выделенных к уничтожению, на утилизацию </vt:lpstr>
      <vt:lpstr>   Порядок передачи дел, документов, выделенных к уничтожению, на утилизацию </vt:lpstr>
      <vt:lpstr>ПОРЯДОК ВЫДЕЛЕНИЯ ДОКУМЕНТОВ К УНИЧТОЖЕНИЮ</vt:lpstr>
      <vt:lpstr>   Методическое обеспечение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Екатеринбург 2019</dc:title>
  <dc:creator>Acer</dc:creator>
  <cp:lastModifiedBy>Acer</cp:lastModifiedBy>
  <cp:revision>276</cp:revision>
  <dcterms:created xsi:type="dcterms:W3CDTF">2019-03-20T07:52:57Z</dcterms:created>
  <dcterms:modified xsi:type="dcterms:W3CDTF">2024-05-21T16:07:00Z</dcterms:modified>
</cp:coreProperties>
</file>